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Inter Medium" panose="020B0604020202020204" charset="0"/>
      <p:regular r:id="rId13"/>
    </p:embeddedFont>
    <p:embeddedFont>
      <p:font typeface="Inter" panose="020B0604020202020204" charset="0"/>
      <p:regular r:id="rId14"/>
    </p:embeddedFont>
    <p:embeddedFont>
      <p:font typeface="TT Firs Neue" panose="020B0604020202020204" charset="0"/>
      <p:regular r:id="rId15"/>
    </p:embeddedFont>
    <p:embeddedFont>
      <p:font typeface="DM Sans Bold" panose="020B0604020202020204" charset="0"/>
      <p:regular r:id="rId16"/>
    </p:embeddedFont>
    <p:embeddedFont>
      <p:font typeface="Poppins" panose="020B0604020202020204" charset="0"/>
      <p:regular r:id="rId17"/>
    </p:embeddedFont>
    <p:embeddedFont>
      <p:font typeface="Arimo" panose="020B0604020202020204" charset="0"/>
      <p:regular r:id="rId18"/>
    </p:embeddedFont>
    <p:embeddedFont>
      <p:font typeface="Roboto" panose="020B0604020202020204" charset="0"/>
      <p:regular r:id="rId19"/>
    </p:embeddedFont>
    <p:embeddedFont>
      <p:font typeface="DM Sans" panose="020B0604020202020204" charset="0"/>
      <p:regular r:id="rId20"/>
    </p:embeddedFont>
    <p:embeddedFont>
      <p:font typeface="Calibri" panose="020F0502020204030204" pitchFamily="34" charset="0"/>
      <p:regular r:id="rId21"/>
      <p:bold r:id="rId22"/>
      <p:italic r:id="rId23"/>
      <p:boldItalic r:id="rId24"/>
    </p:embeddedFont>
    <p:embeddedFont>
      <p:font typeface="Poppins Bold" panose="020B0604020202020204" charset="0"/>
      <p:regular r:id="rId25"/>
    </p:embeddedFont>
    <p:embeddedFont>
      <p:font typeface="Inter Semi-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274"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33.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2.svg"/><Relationship Id="rId5" Type="http://schemas.openxmlformats.org/officeDocument/2006/relationships/image" Target="../media/image53.png"/><Relationship Id="rId10" Type="http://schemas.openxmlformats.org/officeDocument/2006/relationships/image" Target="../media/image3.svg"/><Relationship Id="rId4" Type="http://schemas.openxmlformats.org/officeDocument/2006/relationships/image" Target="../media/image49.sv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5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17"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svg"/><Relationship Id="rId5" Type="http://schemas.openxmlformats.org/officeDocument/2006/relationships/image" Target="../media/image3.svg"/><Relationship Id="rId1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3.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2.sv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6.svg"/><Relationship Id="rId5" Type="http://schemas.openxmlformats.org/officeDocument/2006/relationships/image" Target="../media/image14.png"/><Relationship Id="rId15" Type="http://schemas.openxmlformats.org/officeDocument/2006/relationships/image" Target="../media/image30.svg"/><Relationship Id="rId10" Type="http://schemas.openxmlformats.org/officeDocument/2006/relationships/image" Target="../media/image17.png"/><Relationship Id="rId4" Type="http://schemas.openxmlformats.org/officeDocument/2006/relationships/image" Target="../media/image3.svg"/><Relationship Id="rId9" Type="http://schemas.openxmlformats.org/officeDocument/2006/relationships/image" Target="../media/image24.sv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23.jpeg"/><Relationship Id="rId5" Type="http://schemas.openxmlformats.org/officeDocument/2006/relationships/image" Target="../media/image20.png"/><Relationship Id="rId10" Type="http://schemas.openxmlformats.org/officeDocument/2006/relationships/image" Target="../media/image36.svg"/><Relationship Id="rId4" Type="http://schemas.openxmlformats.org/officeDocument/2006/relationships/image" Target="../media/image3.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40.sv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37.png"/><Relationship Id="rId1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34.png"/><Relationship Id="rId12" Type="http://schemas.openxmlformats.org/officeDocument/2006/relationships/image" Target="../media/image55.svg"/><Relationship Id="rId17"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53.svg"/><Relationship Id="rId19" Type="http://schemas.openxmlformats.org/officeDocument/2006/relationships/image" Target="../media/image42.png"/><Relationship Id="rId4" Type="http://schemas.openxmlformats.org/officeDocument/2006/relationships/image" Target="../media/image3.svg"/><Relationship Id="rId9" Type="http://schemas.openxmlformats.org/officeDocument/2006/relationships/image" Target="../media/image35.png"/><Relationship Id="rId14" Type="http://schemas.openxmlformats.org/officeDocument/2006/relationships/image" Target="../media/image57.svg"/></Relationships>
</file>

<file path=ppt/slides/_rels/slide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48.png"/><Relationship Id="rId18" Type="http://schemas.openxmlformats.org/officeDocument/2006/relationships/image" Target="../media/image78.sv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72.svg"/><Relationship Id="rId17" Type="http://schemas.openxmlformats.org/officeDocument/2006/relationships/image" Target="../media/image50.png"/><Relationship Id="rId2" Type="http://schemas.openxmlformats.org/officeDocument/2006/relationships/image" Target="../media/image1.jpeg"/><Relationship Id="rId16"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47.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image" Target="../media/image70.svg"/><Relationship Id="rId19" Type="http://schemas.openxmlformats.org/officeDocument/2006/relationships/image" Target="../media/image51.jpeg"/><Relationship Id="rId4" Type="http://schemas.openxmlformats.org/officeDocument/2006/relationships/image" Target="../media/image64.svg"/><Relationship Id="rId9" Type="http://schemas.openxmlformats.org/officeDocument/2006/relationships/image" Target="../media/image46.png"/><Relationship Id="rId14" Type="http://schemas.openxmlformats.org/officeDocument/2006/relationships/image" Target="../media/image74.sv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0" y="0"/>
            <a:ext cx="247650" cy="10287000"/>
            <a:chOff x="0" y="0"/>
            <a:chExt cx="65225" cy="2709333"/>
          </a:xfrm>
        </p:grpSpPr>
        <p:sp>
          <p:nvSpPr>
            <p:cNvPr id="5" name="Freeform 5"/>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6" name="TextBox 6"/>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7" name="Freeform 7"/>
          <p:cNvSpPr/>
          <p:nvPr/>
        </p:nvSpPr>
        <p:spPr>
          <a:xfrm>
            <a:off x="8005717" y="2421447"/>
            <a:ext cx="9839209" cy="4522437"/>
          </a:xfrm>
          <a:custGeom>
            <a:avLst/>
            <a:gdLst/>
            <a:ahLst/>
            <a:cxnLst/>
            <a:rect l="l" t="t" r="r" b="b"/>
            <a:pathLst>
              <a:path w="9839209" h="4522437">
                <a:moveTo>
                  <a:pt x="0" y="0"/>
                </a:moveTo>
                <a:lnTo>
                  <a:pt x="9839209" y="0"/>
                </a:lnTo>
                <a:lnTo>
                  <a:pt x="9839209" y="4522437"/>
                </a:lnTo>
                <a:lnTo>
                  <a:pt x="0" y="4522437"/>
                </a:lnTo>
                <a:lnTo>
                  <a:pt x="0" y="0"/>
                </a:lnTo>
                <a:close/>
              </a:path>
            </a:pathLst>
          </a:custGeom>
          <a:blipFill>
            <a:blip r:embed="rId5"/>
            <a:stretch>
              <a:fillRect l="-10213" t="-37322" r="-16022"/>
            </a:stretch>
          </a:blipFill>
        </p:spPr>
      </p:sp>
      <p:sp>
        <p:nvSpPr>
          <p:cNvPr id="8" name="TextBox 8"/>
          <p:cNvSpPr txBox="1"/>
          <p:nvPr/>
        </p:nvSpPr>
        <p:spPr>
          <a:xfrm>
            <a:off x="1441663" y="5144506"/>
            <a:ext cx="6273077" cy="1243965"/>
          </a:xfrm>
          <a:prstGeom prst="rect">
            <a:avLst/>
          </a:prstGeom>
        </p:spPr>
        <p:txBody>
          <a:bodyPr lIns="0" tIns="0" rIns="0" bIns="0" rtlCol="0" anchor="t">
            <a:spAutoFit/>
          </a:bodyPr>
          <a:lstStyle/>
          <a:p>
            <a:pPr algn="l">
              <a:lnSpc>
                <a:spcPts val="3359"/>
              </a:lnSpc>
            </a:pPr>
            <a:r>
              <a:rPr lang="en-US" sz="2400">
                <a:solidFill>
                  <a:srgbClr val="000000"/>
                </a:solidFill>
                <a:latin typeface="TT Firs Neue"/>
                <a:ea typeface="TT Firs Neue"/>
                <a:cs typeface="TT Firs Neue"/>
                <a:sym typeface="TT Firs Neue"/>
              </a:rPr>
              <a:t>Using Machine Learning to Understand How Daily Habits Impact Academic Success</a:t>
            </a:r>
          </a:p>
        </p:txBody>
      </p:sp>
      <p:sp>
        <p:nvSpPr>
          <p:cNvPr id="9" name="TextBox 9"/>
          <p:cNvSpPr txBox="1"/>
          <p:nvPr/>
        </p:nvSpPr>
        <p:spPr>
          <a:xfrm>
            <a:off x="1384513" y="7377230"/>
            <a:ext cx="4238143" cy="535940"/>
          </a:xfrm>
          <a:prstGeom prst="rect">
            <a:avLst/>
          </a:prstGeom>
        </p:spPr>
        <p:txBody>
          <a:bodyPr lIns="0" tIns="0" rIns="0" bIns="0" rtlCol="0" anchor="t">
            <a:spAutoFit/>
          </a:bodyPr>
          <a:lstStyle/>
          <a:p>
            <a:pPr algn="l">
              <a:lnSpc>
                <a:spcPts val="3955"/>
              </a:lnSpc>
            </a:pPr>
            <a:r>
              <a:rPr lang="en-US" sz="3500">
                <a:solidFill>
                  <a:srgbClr val="000000"/>
                </a:solidFill>
                <a:latin typeface="Poppins"/>
                <a:ea typeface="Poppins"/>
                <a:cs typeface="Poppins"/>
                <a:sym typeface="Poppins"/>
              </a:rPr>
              <a:t>PRESENTED BY</a:t>
            </a:r>
          </a:p>
        </p:txBody>
      </p:sp>
      <p:sp>
        <p:nvSpPr>
          <p:cNvPr id="10" name="TextBox 10"/>
          <p:cNvSpPr txBox="1"/>
          <p:nvPr/>
        </p:nvSpPr>
        <p:spPr>
          <a:xfrm>
            <a:off x="1374988" y="7970320"/>
            <a:ext cx="7140743" cy="939165"/>
          </a:xfrm>
          <a:prstGeom prst="rect">
            <a:avLst/>
          </a:prstGeom>
        </p:spPr>
        <p:txBody>
          <a:bodyPr lIns="0" tIns="0" rIns="0" bIns="0" rtlCol="0" anchor="t">
            <a:spAutoFit/>
          </a:bodyPr>
          <a:lstStyle/>
          <a:p>
            <a:pPr marL="647700" lvl="1" indent="-323850" algn="l">
              <a:lnSpc>
                <a:spcPts val="3629"/>
              </a:lnSpc>
              <a:buAutoNum type="arabicPeriod"/>
            </a:pPr>
            <a:r>
              <a:rPr lang="en-US" sz="3000" b="1">
                <a:solidFill>
                  <a:srgbClr val="000000"/>
                </a:solidFill>
                <a:latin typeface="Poppins Bold"/>
                <a:ea typeface="Poppins Bold"/>
                <a:cs typeface="Poppins Bold"/>
                <a:sym typeface="Poppins Bold"/>
              </a:rPr>
              <a:t>DEEP </a:t>
            </a:r>
            <a:r>
              <a:rPr lang="en-US" sz="3000" b="1" smtClean="0">
                <a:solidFill>
                  <a:srgbClr val="000000"/>
                </a:solidFill>
                <a:latin typeface="Poppins Bold"/>
                <a:ea typeface="Poppins Bold"/>
                <a:cs typeface="Poppins Bold"/>
                <a:sym typeface="Poppins Bold"/>
              </a:rPr>
              <a:t>MAHAPATRA(10300223056)</a:t>
            </a:r>
            <a:endParaRPr lang="en-US" sz="3000" b="1" dirty="0">
              <a:solidFill>
                <a:srgbClr val="000000"/>
              </a:solidFill>
              <a:latin typeface="Poppins Bold"/>
              <a:ea typeface="Poppins Bold"/>
              <a:cs typeface="Poppins Bold"/>
              <a:sym typeface="Poppins Bold"/>
            </a:endParaRPr>
          </a:p>
          <a:p>
            <a:pPr marL="647700" lvl="1" indent="-323850" algn="l">
              <a:lnSpc>
                <a:spcPts val="3629"/>
              </a:lnSpc>
              <a:buAutoNum type="arabicPeriod"/>
            </a:pPr>
            <a:r>
              <a:rPr lang="en-US" sz="3000" b="1" dirty="0" smtClean="0">
                <a:solidFill>
                  <a:srgbClr val="000000"/>
                </a:solidFill>
                <a:latin typeface="Poppins Bold"/>
                <a:ea typeface="Poppins Bold"/>
                <a:cs typeface="Poppins Bold"/>
                <a:sym typeface="Poppins Bold"/>
              </a:rPr>
              <a:t>ANIKET </a:t>
            </a:r>
            <a:r>
              <a:rPr lang="en-US" sz="3000" b="1" dirty="0" smtClean="0">
                <a:solidFill>
                  <a:srgbClr val="000000"/>
                </a:solidFill>
                <a:latin typeface="Poppins Bold"/>
                <a:ea typeface="Poppins Bold"/>
                <a:cs typeface="Poppins Bold"/>
                <a:sym typeface="Poppins Bold"/>
              </a:rPr>
              <a:t>MAITI(10300223021)</a:t>
            </a:r>
            <a:endParaRPr lang="en-US" sz="3000" b="1" dirty="0">
              <a:solidFill>
                <a:srgbClr val="000000"/>
              </a:solidFill>
              <a:latin typeface="Poppins Bold"/>
              <a:ea typeface="Poppins Bold"/>
              <a:cs typeface="Poppins Bold"/>
              <a:sym typeface="Poppins Bold"/>
            </a:endParaRPr>
          </a:p>
        </p:txBody>
      </p:sp>
      <p:sp>
        <p:nvSpPr>
          <p:cNvPr id="11" name="TextBox 11"/>
          <p:cNvSpPr txBox="1"/>
          <p:nvPr/>
        </p:nvSpPr>
        <p:spPr>
          <a:xfrm>
            <a:off x="1374988" y="1602239"/>
            <a:ext cx="8175914" cy="3259831"/>
          </a:xfrm>
          <a:prstGeom prst="rect">
            <a:avLst/>
          </a:prstGeom>
        </p:spPr>
        <p:txBody>
          <a:bodyPr lIns="0" tIns="0" rIns="0" bIns="0" rtlCol="0" anchor="t">
            <a:spAutoFit/>
          </a:bodyPr>
          <a:lstStyle/>
          <a:p>
            <a:pPr marL="0" lvl="0" indent="0" algn="l">
              <a:lnSpc>
                <a:spcPts val="7871"/>
              </a:lnSpc>
            </a:pPr>
            <a:r>
              <a:rPr lang="en-US" sz="8199" spc="-491">
                <a:solidFill>
                  <a:srgbClr val="0B4E7C"/>
                </a:solidFill>
                <a:latin typeface="Rustic Printed"/>
                <a:ea typeface="Rustic Printed"/>
                <a:cs typeface="Rustic Printed"/>
                <a:sym typeface="Rustic Printed"/>
              </a:rPr>
              <a:t>STUDENT PERFORMANCE PREDICTION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133184" y="1999497"/>
            <a:ext cx="11783058" cy="6791326"/>
          </a:xfrm>
          <a:custGeom>
            <a:avLst/>
            <a:gdLst/>
            <a:ahLst/>
            <a:cxnLst/>
            <a:rect l="l" t="t" r="r" b="b"/>
            <a:pathLst>
              <a:path w="11783058" h="6791326">
                <a:moveTo>
                  <a:pt x="0" y="0"/>
                </a:moveTo>
                <a:lnTo>
                  <a:pt x="11783058" y="0"/>
                </a:lnTo>
                <a:lnTo>
                  <a:pt x="11783058" y="6791326"/>
                </a:lnTo>
                <a:lnTo>
                  <a:pt x="0" y="679132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3133184" y="2040083"/>
            <a:ext cx="1746061" cy="1746061"/>
          </a:xfrm>
          <a:custGeom>
            <a:avLst/>
            <a:gdLst/>
            <a:ahLst/>
            <a:cxnLst/>
            <a:rect l="l" t="t" r="r" b="b"/>
            <a:pathLst>
              <a:path w="1746061" h="1746061">
                <a:moveTo>
                  <a:pt x="0" y="0"/>
                </a:moveTo>
                <a:lnTo>
                  <a:pt x="1746061" y="0"/>
                </a:lnTo>
                <a:lnTo>
                  <a:pt x="1746061" y="1746060"/>
                </a:lnTo>
                <a:lnTo>
                  <a:pt x="0" y="174606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3535155" y="6509583"/>
            <a:ext cx="1619661" cy="2260948"/>
          </a:xfrm>
          <a:custGeom>
            <a:avLst/>
            <a:gdLst/>
            <a:ahLst/>
            <a:cxnLst/>
            <a:rect l="l" t="t" r="r" b="b"/>
            <a:pathLst>
              <a:path w="1619661" h="2260948">
                <a:moveTo>
                  <a:pt x="0" y="0"/>
                </a:moveTo>
                <a:lnTo>
                  <a:pt x="1619661" y="0"/>
                </a:lnTo>
                <a:lnTo>
                  <a:pt x="1619661" y="2260948"/>
                </a:lnTo>
                <a:lnTo>
                  <a:pt x="0" y="226094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TextBox 6"/>
          <p:cNvSpPr txBox="1"/>
          <p:nvPr/>
        </p:nvSpPr>
        <p:spPr>
          <a:xfrm>
            <a:off x="4408661" y="5261527"/>
            <a:ext cx="9171227" cy="2909841"/>
          </a:xfrm>
          <a:prstGeom prst="rect">
            <a:avLst/>
          </a:prstGeom>
        </p:spPr>
        <p:txBody>
          <a:bodyPr lIns="0" tIns="0" rIns="0" bIns="0" rtlCol="0" anchor="t">
            <a:spAutoFit/>
          </a:bodyPr>
          <a:lstStyle/>
          <a:p>
            <a:pPr marL="0" lvl="0" indent="0" algn="ctr">
              <a:lnSpc>
                <a:spcPts val="3332"/>
              </a:lnSpc>
            </a:pPr>
            <a:r>
              <a:rPr lang="en-US" sz="2450" b="1">
                <a:solidFill>
                  <a:srgbClr val="373737"/>
                </a:solidFill>
                <a:latin typeface="Inter Semi-Bold"/>
                <a:ea typeface="Inter Semi-Bold"/>
                <a:cs typeface="Inter Semi-Bold"/>
                <a:sym typeface="Inter Semi-Bold"/>
              </a:rPr>
              <a:t>Th</a:t>
            </a:r>
            <a:r>
              <a:rPr lang="en-US" sz="2450" b="1" u="none">
                <a:solidFill>
                  <a:srgbClr val="373737"/>
                </a:solidFill>
                <a:latin typeface="Inter Semi-Bold"/>
                <a:ea typeface="Inter Semi-Bold"/>
                <a:cs typeface="Inter Semi-Bold"/>
                <a:sym typeface="Inter Semi-Bold"/>
              </a:rPr>
              <a:t>is project successfully demonstrates how Artificial Intelligence can directly benefit students by transforming complex lifestyle patterns into actionable academic insights. By combining Machine Learning with educational data analysis and web development, we've created a system that empowers students to optimize their study habits and achieve their academic potential.</a:t>
            </a:r>
          </a:p>
        </p:txBody>
      </p:sp>
      <p:sp>
        <p:nvSpPr>
          <p:cNvPr id="7" name="TextBox 7"/>
          <p:cNvSpPr txBox="1"/>
          <p:nvPr/>
        </p:nvSpPr>
        <p:spPr>
          <a:xfrm>
            <a:off x="5201995" y="4103838"/>
            <a:ext cx="7645435" cy="989457"/>
          </a:xfrm>
          <a:prstGeom prst="rect">
            <a:avLst/>
          </a:prstGeom>
        </p:spPr>
        <p:txBody>
          <a:bodyPr lIns="0" tIns="0" rIns="0" bIns="0" rtlCol="0" anchor="t">
            <a:spAutoFit/>
          </a:bodyPr>
          <a:lstStyle/>
          <a:p>
            <a:pPr marL="0" lvl="0" indent="0" algn="ctr">
              <a:lnSpc>
                <a:spcPts val="7382"/>
              </a:lnSpc>
            </a:pPr>
            <a:r>
              <a:rPr lang="en-US" sz="7456" spc="89">
                <a:solidFill>
                  <a:srgbClr val="373737"/>
                </a:solidFill>
                <a:latin typeface="Marykate"/>
                <a:ea typeface="Marykate"/>
                <a:cs typeface="Marykate"/>
                <a:sym typeface="Marykate"/>
              </a:rPr>
              <a:t>CONCLUSIONS</a:t>
            </a:r>
          </a:p>
        </p:txBody>
      </p:sp>
      <p:sp>
        <p:nvSpPr>
          <p:cNvPr id="8" name="TextBox 8"/>
          <p:cNvSpPr txBox="1"/>
          <p:nvPr/>
        </p:nvSpPr>
        <p:spPr>
          <a:xfrm>
            <a:off x="4500749" y="2639037"/>
            <a:ext cx="9047929" cy="1413243"/>
          </a:xfrm>
          <a:prstGeom prst="rect">
            <a:avLst/>
          </a:prstGeom>
        </p:spPr>
        <p:txBody>
          <a:bodyPr lIns="0" tIns="0" rIns="0" bIns="0" rtlCol="0" anchor="t">
            <a:spAutoFit/>
          </a:bodyPr>
          <a:lstStyle/>
          <a:p>
            <a:pPr marL="0" lvl="0" indent="0" algn="ctr">
              <a:lnSpc>
                <a:spcPts val="10545"/>
              </a:lnSpc>
            </a:pPr>
            <a:r>
              <a:rPr lang="en-US" sz="10652" spc="127">
                <a:solidFill>
                  <a:srgbClr val="373737"/>
                </a:solidFill>
                <a:latin typeface="Marykate"/>
                <a:ea typeface="Marykate"/>
                <a:cs typeface="Marykate"/>
                <a:sym typeface="Marykate"/>
              </a:rPr>
              <a:t>92%</a:t>
            </a:r>
          </a:p>
        </p:txBody>
      </p:sp>
      <p:grpSp>
        <p:nvGrpSpPr>
          <p:cNvPr id="9" name="Group 9"/>
          <p:cNvGrpSpPr/>
          <p:nvPr/>
        </p:nvGrpSpPr>
        <p:grpSpPr>
          <a:xfrm>
            <a:off x="0" y="0"/>
            <a:ext cx="247650" cy="10287000"/>
            <a:chOff x="0" y="0"/>
            <a:chExt cx="65225" cy="2709333"/>
          </a:xfrm>
        </p:grpSpPr>
        <p:sp>
          <p:nvSpPr>
            <p:cNvPr id="10" name="Freeform 10"/>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11" name="TextBox 11"/>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12" name="Freeform 12"/>
          <p:cNvSpPr/>
          <p:nvPr/>
        </p:nvSpPr>
        <p:spPr>
          <a:xfrm>
            <a:off x="7461876"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247650" cy="10287000"/>
            <a:chOff x="0" y="0"/>
            <a:chExt cx="65225" cy="2709333"/>
          </a:xfrm>
        </p:grpSpPr>
        <p:sp>
          <p:nvSpPr>
            <p:cNvPr id="4" name="Freeform 4"/>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5" name="TextBox 5"/>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6" name="Freeform 6"/>
          <p:cNvSpPr/>
          <p:nvPr/>
        </p:nvSpPr>
        <p:spPr>
          <a:xfrm>
            <a:off x="7461876"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ea typeface="Rustic Printed"/>
                <a:cs typeface="Rustic Printed"/>
                <a:sym typeface="Rustic Printed"/>
              </a:rPr>
              <a:t>THANK YOU VERY MUCH!</a:t>
            </a:r>
          </a:p>
        </p:txBody>
      </p:sp>
      <p:sp>
        <p:nvSpPr>
          <p:cNvPr id="8" name="Freeform 8"/>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
        <p:nvSpPr>
          <p:cNvPr id="11" name="Freeform 11"/>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grpSp>
        <p:nvGrpSpPr>
          <p:cNvPr id="3" name="Group 3"/>
          <p:cNvGrpSpPr/>
          <p:nvPr/>
        </p:nvGrpSpPr>
        <p:grpSpPr>
          <a:xfrm>
            <a:off x="1764167" y="1401604"/>
            <a:ext cx="6733392" cy="7134486"/>
            <a:chOff x="0" y="0"/>
            <a:chExt cx="2917656" cy="3091455"/>
          </a:xfrm>
        </p:grpSpPr>
        <p:sp>
          <p:nvSpPr>
            <p:cNvPr id="4" name="Freeform 4"/>
            <p:cNvSpPr/>
            <p:nvPr/>
          </p:nvSpPr>
          <p:spPr>
            <a:xfrm>
              <a:off x="0" y="0"/>
              <a:ext cx="2917656" cy="3091455"/>
            </a:xfrm>
            <a:custGeom>
              <a:avLst/>
              <a:gdLst/>
              <a:ahLst/>
              <a:cxnLst/>
              <a:rect l="l" t="t" r="r" b="b"/>
              <a:pathLst>
                <a:path w="2917656" h="3091455">
                  <a:moveTo>
                    <a:pt x="2503394" y="38122"/>
                  </a:moveTo>
                  <a:cubicBezTo>
                    <a:pt x="2481694" y="13865"/>
                    <a:pt x="2450689" y="0"/>
                    <a:pt x="2090453" y="0"/>
                  </a:cubicBezTo>
                  <a:lnTo>
                    <a:pt x="528968" y="0"/>
                  </a:lnTo>
                  <a:cubicBezTo>
                    <a:pt x="465795" y="0"/>
                    <a:pt x="414584" y="51211"/>
                    <a:pt x="414584" y="114384"/>
                  </a:cubicBezTo>
                  <a:lnTo>
                    <a:pt x="414584" y="386829"/>
                  </a:lnTo>
                  <a:cubicBezTo>
                    <a:pt x="414584" y="417166"/>
                    <a:pt x="402533" y="446260"/>
                    <a:pt x="381081" y="467712"/>
                  </a:cubicBezTo>
                  <a:cubicBezTo>
                    <a:pt x="359630" y="489163"/>
                    <a:pt x="330536" y="501214"/>
                    <a:pt x="300199" y="501214"/>
                  </a:cubicBezTo>
                  <a:lnTo>
                    <a:pt x="114384" y="501214"/>
                  </a:lnTo>
                  <a:cubicBezTo>
                    <a:pt x="84047" y="501214"/>
                    <a:pt x="54953" y="513266"/>
                    <a:pt x="33502" y="534717"/>
                  </a:cubicBezTo>
                  <a:cubicBezTo>
                    <a:pt x="12051" y="556168"/>
                    <a:pt x="0" y="585262"/>
                    <a:pt x="0" y="615598"/>
                  </a:cubicBezTo>
                  <a:lnTo>
                    <a:pt x="0" y="2480682"/>
                  </a:lnTo>
                  <a:cubicBezTo>
                    <a:pt x="0" y="2508821"/>
                    <a:pt x="10372" y="2535972"/>
                    <a:pt x="29133" y="2556944"/>
                  </a:cubicBezTo>
                  <a:lnTo>
                    <a:pt x="248999" y="2802727"/>
                  </a:lnTo>
                  <a:cubicBezTo>
                    <a:pt x="270698" y="2826984"/>
                    <a:pt x="301704" y="2840849"/>
                    <a:pt x="334250" y="2840849"/>
                  </a:cubicBezTo>
                  <a:lnTo>
                    <a:pt x="587615" y="2840849"/>
                  </a:lnTo>
                  <a:cubicBezTo>
                    <a:pt x="620162" y="2840849"/>
                    <a:pt x="651168" y="2854714"/>
                    <a:pt x="672868" y="2878972"/>
                  </a:cubicBezTo>
                  <a:lnTo>
                    <a:pt x="828844" y="3053334"/>
                  </a:lnTo>
                  <a:cubicBezTo>
                    <a:pt x="850543" y="3077591"/>
                    <a:pt x="881549" y="3091455"/>
                    <a:pt x="914095" y="3091455"/>
                  </a:cubicBezTo>
                  <a:lnTo>
                    <a:pt x="2803271" y="3091455"/>
                  </a:lnTo>
                  <a:cubicBezTo>
                    <a:pt x="2833608" y="3091456"/>
                    <a:pt x="2862702" y="3079405"/>
                    <a:pt x="2884154" y="3057953"/>
                  </a:cubicBezTo>
                  <a:cubicBezTo>
                    <a:pt x="2905605" y="3036502"/>
                    <a:pt x="2917656" y="3007408"/>
                    <a:pt x="2917656" y="2977071"/>
                  </a:cubicBezTo>
                  <a:lnTo>
                    <a:pt x="2917656" y="2840849"/>
                  </a:lnTo>
                  <a:lnTo>
                    <a:pt x="2917656" y="567445"/>
                  </a:lnTo>
                  <a:cubicBezTo>
                    <a:pt x="2917656" y="524794"/>
                    <a:pt x="2901935" y="483639"/>
                    <a:pt x="2873499" y="451851"/>
                  </a:cubicBezTo>
                  <a:close/>
                </a:path>
              </a:pathLst>
            </a:custGeom>
            <a:blipFill>
              <a:blip r:embed="rId3"/>
              <a:stretch>
                <a:fillRect l="-29517" r="-29517"/>
              </a:stretch>
            </a:blipFill>
          </p:spPr>
        </p:sp>
      </p:grpSp>
      <p:sp>
        <p:nvSpPr>
          <p:cNvPr id="5" name="Freeform 5"/>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13608042" y="8396641"/>
            <a:ext cx="4104867" cy="1808335"/>
            <a:chOff x="0" y="0"/>
            <a:chExt cx="1233182" cy="543259"/>
          </a:xfrm>
        </p:grpSpPr>
        <p:sp>
          <p:nvSpPr>
            <p:cNvPr id="7" name="Freeform 7"/>
            <p:cNvSpPr/>
            <p:nvPr/>
          </p:nvSpPr>
          <p:spPr>
            <a:xfrm>
              <a:off x="0" y="0"/>
              <a:ext cx="1233182" cy="543259"/>
            </a:xfrm>
            <a:custGeom>
              <a:avLst/>
              <a:gdLst/>
              <a:ahLst/>
              <a:cxnLst/>
              <a:rect l="l" t="t" r="r" b="b"/>
              <a:pathLst>
                <a:path w="1233182" h="543259">
                  <a:moveTo>
                    <a:pt x="47151" y="0"/>
                  </a:moveTo>
                  <a:lnTo>
                    <a:pt x="1186031" y="0"/>
                  </a:lnTo>
                  <a:cubicBezTo>
                    <a:pt x="1212072" y="0"/>
                    <a:pt x="1233182" y="21110"/>
                    <a:pt x="1233182" y="47151"/>
                  </a:cubicBezTo>
                  <a:lnTo>
                    <a:pt x="1233182" y="496108"/>
                  </a:lnTo>
                  <a:cubicBezTo>
                    <a:pt x="1233182" y="522149"/>
                    <a:pt x="1212072" y="543259"/>
                    <a:pt x="1186031" y="543259"/>
                  </a:cubicBezTo>
                  <a:lnTo>
                    <a:pt x="47151" y="543259"/>
                  </a:lnTo>
                  <a:cubicBezTo>
                    <a:pt x="21110" y="543259"/>
                    <a:pt x="0" y="522149"/>
                    <a:pt x="0" y="496108"/>
                  </a:cubicBezTo>
                  <a:lnTo>
                    <a:pt x="0" y="47151"/>
                  </a:lnTo>
                  <a:cubicBezTo>
                    <a:pt x="0" y="21110"/>
                    <a:pt x="21110" y="0"/>
                    <a:pt x="47151" y="0"/>
                  </a:cubicBezTo>
                  <a:close/>
                </a:path>
              </a:pathLst>
            </a:custGeom>
            <a:solidFill>
              <a:srgbClr val="BDD2F6"/>
            </a:solidFill>
          </p:spPr>
        </p:sp>
        <p:sp>
          <p:nvSpPr>
            <p:cNvPr id="8" name="TextBox 8"/>
            <p:cNvSpPr txBox="1"/>
            <p:nvPr/>
          </p:nvSpPr>
          <p:spPr>
            <a:xfrm>
              <a:off x="0" y="104775"/>
              <a:ext cx="1233182" cy="438484"/>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9198241" y="6421583"/>
            <a:ext cx="4104867" cy="1808335"/>
            <a:chOff x="0" y="0"/>
            <a:chExt cx="1233182" cy="543259"/>
          </a:xfrm>
        </p:grpSpPr>
        <p:sp>
          <p:nvSpPr>
            <p:cNvPr id="10" name="Freeform 10"/>
            <p:cNvSpPr/>
            <p:nvPr/>
          </p:nvSpPr>
          <p:spPr>
            <a:xfrm>
              <a:off x="0" y="0"/>
              <a:ext cx="1233182" cy="543259"/>
            </a:xfrm>
            <a:custGeom>
              <a:avLst/>
              <a:gdLst/>
              <a:ahLst/>
              <a:cxnLst/>
              <a:rect l="l" t="t" r="r" b="b"/>
              <a:pathLst>
                <a:path w="1233182" h="543259">
                  <a:moveTo>
                    <a:pt x="47151" y="0"/>
                  </a:moveTo>
                  <a:lnTo>
                    <a:pt x="1186031" y="0"/>
                  </a:lnTo>
                  <a:cubicBezTo>
                    <a:pt x="1212072" y="0"/>
                    <a:pt x="1233182" y="21110"/>
                    <a:pt x="1233182" y="47151"/>
                  </a:cubicBezTo>
                  <a:lnTo>
                    <a:pt x="1233182" y="496108"/>
                  </a:lnTo>
                  <a:cubicBezTo>
                    <a:pt x="1233182" y="522149"/>
                    <a:pt x="1212072" y="543259"/>
                    <a:pt x="1186031" y="543259"/>
                  </a:cubicBezTo>
                  <a:lnTo>
                    <a:pt x="47151" y="543259"/>
                  </a:lnTo>
                  <a:cubicBezTo>
                    <a:pt x="21110" y="543259"/>
                    <a:pt x="0" y="522149"/>
                    <a:pt x="0" y="496108"/>
                  </a:cubicBezTo>
                  <a:lnTo>
                    <a:pt x="0" y="47151"/>
                  </a:lnTo>
                  <a:cubicBezTo>
                    <a:pt x="0" y="21110"/>
                    <a:pt x="21110" y="0"/>
                    <a:pt x="47151" y="0"/>
                  </a:cubicBezTo>
                  <a:close/>
                </a:path>
              </a:pathLst>
            </a:custGeom>
            <a:solidFill>
              <a:srgbClr val="BDD2F6"/>
            </a:solidFill>
          </p:spPr>
        </p:sp>
        <p:sp>
          <p:nvSpPr>
            <p:cNvPr id="11" name="TextBox 11"/>
            <p:cNvSpPr txBox="1"/>
            <p:nvPr/>
          </p:nvSpPr>
          <p:spPr>
            <a:xfrm>
              <a:off x="0" y="104775"/>
              <a:ext cx="1233182" cy="438484"/>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552381" y="6575285"/>
            <a:ext cx="513455" cy="513455"/>
            <a:chOff x="0" y="0"/>
            <a:chExt cx="684606" cy="684606"/>
          </a:xfrm>
        </p:grpSpPr>
        <p:sp>
          <p:nvSpPr>
            <p:cNvPr id="13" name="Freeform 13"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6"/>
              <a:stretch>
                <a:fillRect r="7" b="7"/>
              </a:stretch>
            </a:blipFill>
          </p:spPr>
        </p:sp>
      </p:grpSp>
      <p:sp>
        <p:nvSpPr>
          <p:cNvPr id="14" name="Freeform 14" descr="preencoded.png"/>
          <p:cNvSpPr/>
          <p:nvPr/>
        </p:nvSpPr>
        <p:spPr>
          <a:xfrm>
            <a:off x="9693617" y="6716522"/>
            <a:ext cx="230981" cy="230981"/>
          </a:xfrm>
          <a:custGeom>
            <a:avLst/>
            <a:gdLst/>
            <a:ahLst/>
            <a:cxnLst/>
            <a:rect l="l" t="t" r="r" b="b"/>
            <a:pathLst>
              <a:path w="230981" h="230981">
                <a:moveTo>
                  <a:pt x="0" y="0"/>
                </a:moveTo>
                <a:lnTo>
                  <a:pt x="230982" y="0"/>
                </a:lnTo>
                <a:lnTo>
                  <a:pt x="230982" y="230981"/>
                </a:lnTo>
                <a:lnTo>
                  <a:pt x="0" y="23098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15" name="Group 15"/>
          <p:cNvGrpSpPr/>
          <p:nvPr/>
        </p:nvGrpSpPr>
        <p:grpSpPr>
          <a:xfrm>
            <a:off x="9552381" y="8682338"/>
            <a:ext cx="513455" cy="513455"/>
            <a:chOff x="0" y="0"/>
            <a:chExt cx="684606" cy="684606"/>
          </a:xfrm>
        </p:grpSpPr>
        <p:sp>
          <p:nvSpPr>
            <p:cNvPr id="16" name="Freeform 16"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9"/>
              <a:stretch>
                <a:fillRect r="7" b="7"/>
              </a:stretch>
            </a:blipFill>
          </p:spPr>
        </p:sp>
      </p:grpSp>
      <p:sp>
        <p:nvSpPr>
          <p:cNvPr id="17" name="Freeform 17" descr="preencoded.png"/>
          <p:cNvSpPr/>
          <p:nvPr/>
        </p:nvSpPr>
        <p:spPr>
          <a:xfrm>
            <a:off x="9693617" y="8823574"/>
            <a:ext cx="230981" cy="230981"/>
          </a:xfrm>
          <a:custGeom>
            <a:avLst/>
            <a:gdLst/>
            <a:ahLst/>
            <a:cxnLst/>
            <a:rect l="l" t="t" r="r" b="b"/>
            <a:pathLst>
              <a:path w="230981" h="230981">
                <a:moveTo>
                  <a:pt x="0" y="0"/>
                </a:moveTo>
                <a:lnTo>
                  <a:pt x="230982" y="0"/>
                </a:lnTo>
                <a:lnTo>
                  <a:pt x="230982" y="230981"/>
                </a:lnTo>
                <a:lnTo>
                  <a:pt x="0" y="230981"/>
                </a:lnTo>
                <a:lnTo>
                  <a:pt x="0" y="0"/>
                </a:lnTo>
                <a:close/>
              </a:path>
            </a:pathLst>
          </a:custGeom>
          <a:blipFill>
            <a:blip r:embed="rId10">
              <a:extLst>
                <a:ext uri="{96DAC541-7B7A-43D3-8B79-37D633B846F1}">
                  <asvg:svgBlip xmlns="" xmlns:asvg="http://schemas.microsoft.com/office/drawing/2016/SVG/main" r:embed="rId11"/>
                </a:ext>
              </a:extLst>
            </a:blip>
            <a:stretch>
              <a:fillRect l="-12000" r="-12000"/>
            </a:stretch>
          </a:blipFill>
        </p:spPr>
      </p:sp>
      <p:grpSp>
        <p:nvGrpSpPr>
          <p:cNvPr id="18" name="Group 18"/>
          <p:cNvGrpSpPr/>
          <p:nvPr/>
        </p:nvGrpSpPr>
        <p:grpSpPr>
          <a:xfrm>
            <a:off x="13608042" y="6421583"/>
            <a:ext cx="4104867" cy="1808335"/>
            <a:chOff x="0" y="0"/>
            <a:chExt cx="1233182" cy="543259"/>
          </a:xfrm>
        </p:grpSpPr>
        <p:sp>
          <p:nvSpPr>
            <p:cNvPr id="19" name="Freeform 19"/>
            <p:cNvSpPr/>
            <p:nvPr/>
          </p:nvSpPr>
          <p:spPr>
            <a:xfrm>
              <a:off x="0" y="0"/>
              <a:ext cx="1233182" cy="543259"/>
            </a:xfrm>
            <a:custGeom>
              <a:avLst/>
              <a:gdLst/>
              <a:ahLst/>
              <a:cxnLst/>
              <a:rect l="l" t="t" r="r" b="b"/>
              <a:pathLst>
                <a:path w="1233182" h="543259">
                  <a:moveTo>
                    <a:pt x="47151" y="0"/>
                  </a:moveTo>
                  <a:lnTo>
                    <a:pt x="1186031" y="0"/>
                  </a:lnTo>
                  <a:cubicBezTo>
                    <a:pt x="1212072" y="0"/>
                    <a:pt x="1233182" y="21110"/>
                    <a:pt x="1233182" y="47151"/>
                  </a:cubicBezTo>
                  <a:lnTo>
                    <a:pt x="1233182" y="496108"/>
                  </a:lnTo>
                  <a:cubicBezTo>
                    <a:pt x="1233182" y="522149"/>
                    <a:pt x="1212072" y="543259"/>
                    <a:pt x="1186031" y="543259"/>
                  </a:cubicBezTo>
                  <a:lnTo>
                    <a:pt x="47151" y="543259"/>
                  </a:lnTo>
                  <a:cubicBezTo>
                    <a:pt x="21110" y="543259"/>
                    <a:pt x="0" y="522149"/>
                    <a:pt x="0" y="496108"/>
                  </a:cubicBezTo>
                  <a:lnTo>
                    <a:pt x="0" y="47151"/>
                  </a:lnTo>
                  <a:cubicBezTo>
                    <a:pt x="0" y="21110"/>
                    <a:pt x="21110" y="0"/>
                    <a:pt x="47151" y="0"/>
                  </a:cubicBezTo>
                  <a:close/>
                </a:path>
              </a:pathLst>
            </a:custGeom>
            <a:solidFill>
              <a:srgbClr val="91B3E1"/>
            </a:solidFill>
          </p:spPr>
        </p:sp>
        <p:sp>
          <p:nvSpPr>
            <p:cNvPr id="20" name="TextBox 20"/>
            <p:cNvSpPr txBox="1"/>
            <p:nvPr/>
          </p:nvSpPr>
          <p:spPr>
            <a:xfrm>
              <a:off x="0" y="104775"/>
              <a:ext cx="1233182" cy="438484"/>
            </a:xfrm>
            <a:prstGeom prst="rect">
              <a:avLst/>
            </a:prstGeom>
          </p:spPr>
          <p:txBody>
            <a:bodyPr lIns="50800" tIns="50800" rIns="50800" bIns="50800" rtlCol="0" anchor="ctr"/>
            <a:lstStyle/>
            <a:p>
              <a:pPr algn="ctr">
                <a:lnSpc>
                  <a:spcPts val="1925"/>
                </a:lnSpc>
              </a:pPr>
              <a:endParaRPr/>
            </a:p>
          </p:txBody>
        </p:sp>
      </p:grpSp>
      <p:grpSp>
        <p:nvGrpSpPr>
          <p:cNvPr id="21" name="Group 21"/>
          <p:cNvGrpSpPr/>
          <p:nvPr/>
        </p:nvGrpSpPr>
        <p:grpSpPr>
          <a:xfrm>
            <a:off x="9231568" y="8410893"/>
            <a:ext cx="4104867" cy="1808335"/>
            <a:chOff x="0" y="0"/>
            <a:chExt cx="1233182" cy="543259"/>
          </a:xfrm>
        </p:grpSpPr>
        <p:sp>
          <p:nvSpPr>
            <p:cNvPr id="22" name="Freeform 22"/>
            <p:cNvSpPr/>
            <p:nvPr/>
          </p:nvSpPr>
          <p:spPr>
            <a:xfrm>
              <a:off x="0" y="0"/>
              <a:ext cx="1233182" cy="543259"/>
            </a:xfrm>
            <a:custGeom>
              <a:avLst/>
              <a:gdLst/>
              <a:ahLst/>
              <a:cxnLst/>
              <a:rect l="l" t="t" r="r" b="b"/>
              <a:pathLst>
                <a:path w="1233182" h="543259">
                  <a:moveTo>
                    <a:pt x="47151" y="0"/>
                  </a:moveTo>
                  <a:lnTo>
                    <a:pt x="1186031" y="0"/>
                  </a:lnTo>
                  <a:cubicBezTo>
                    <a:pt x="1212072" y="0"/>
                    <a:pt x="1233182" y="21110"/>
                    <a:pt x="1233182" y="47151"/>
                  </a:cubicBezTo>
                  <a:lnTo>
                    <a:pt x="1233182" y="496108"/>
                  </a:lnTo>
                  <a:cubicBezTo>
                    <a:pt x="1233182" y="522149"/>
                    <a:pt x="1212072" y="543259"/>
                    <a:pt x="1186031" y="543259"/>
                  </a:cubicBezTo>
                  <a:lnTo>
                    <a:pt x="47151" y="543259"/>
                  </a:lnTo>
                  <a:cubicBezTo>
                    <a:pt x="21110" y="543259"/>
                    <a:pt x="0" y="522149"/>
                    <a:pt x="0" y="496108"/>
                  </a:cubicBezTo>
                  <a:lnTo>
                    <a:pt x="0" y="47151"/>
                  </a:lnTo>
                  <a:cubicBezTo>
                    <a:pt x="0" y="21110"/>
                    <a:pt x="21110" y="0"/>
                    <a:pt x="47151" y="0"/>
                  </a:cubicBezTo>
                  <a:close/>
                </a:path>
              </a:pathLst>
            </a:custGeom>
            <a:solidFill>
              <a:srgbClr val="A8C3EB"/>
            </a:solidFill>
          </p:spPr>
        </p:sp>
        <p:sp>
          <p:nvSpPr>
            <p:cNvPr id="23" name="TextBox 23"/>
            <p:cNvSpPr txBox="1"/>
            <p:nvPr/>
          </p:nvSpPr>
          <p:spPr>
            <a:xfrm>
              <a:off x="0" y="104775"/>
              <a:ext cx="1233182" cy="438484"/>
            </a:xfrm>
            <a:prstGeom prst="rect">
              <a:avLst/>
            </a:prstGeom>
          </p:spPr>
          <p:txBody>
            <a:bodyPr lIns="50800" tIns="50800" rIns="50800" bIns="50800" rtlCol="0" anchor="ctr"/>
            <a:lstStyle/>
            <a:p>
              <a:pPr algn="ctr">
                <a:lnSpc>
                  <a:spcPts val="1925"/>
                </a:lnSpc>
              </a:pPr>
              <a:endParaRPr/>
            </a:p>
          </p:txBody>
        </p:sp>
      </p:grpSp>
      <p:grpSp>
        <p:nvGrpSpPr>
          <p:cNvPr id="24" name="Group 24"/>
          <p:cNvGrpSpPr/>
          <p:nvPr/>
        </p:nvGrpSpPr>
        <p:grpSpPr>
          <a:xfrm>
            <a:off x="14003790" y="6616066"/>
            <a:ext cx="513455" cy="513455"/>
            <a:chOff x="0" y="0"/>
            <a:chExt cx="684606" cy="684606"/>
          </a:xfrm>
        </p:grpSpPr>
        <p:sp>
          <p:nvSpPr>
            <p:cNvPr id="25" name="Freeform 25"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12"/>
              <a:stretch>
                <a:fillRect r="7" b="7"/>
              </a:stretch>
            </a:blipFill>
          </p:spPr>
        </p:sp>
      </p:grpSp>
      <p:sp>
        <p:nvSpPr>
          <p:cNvPr id="26" name="Freeform 26" descr="preencoded.png"/>
          <p:cNvSpPr/>
          <p:nvPr/>
        </p:nvSpPr>
        <p:spPr>
          <a:xfrm>
            <a:off x="14145026" y="6757303"/>
            <a:ext cx="230981" cy="230981"/>
          </a:xfrm>
          <a:custGeom>
            <a:avLst/>
            <a:gdLst/>
            <a:ahLst/>
            <a:cxnLst/>
            <a:rect l="l" t="t" r="r" b="b"/>
            <a:pathLst>
              <a:path w="230981" h="230981">
                <a:moveTo>
                  <a:pt x="0" y="0"/>
                </a:moveTo>
                <a:lnTo>
                  <a:pt x="230982" y="0"/>
                </a:lnTo>
                <a:lnTo>
                  <a:pt x="230982" y="230981"/>
                </a:lnTo>
                <a:lnTo>
                  <a:pt x="0" y="230981"/>
                </a:lnTo>
                <a:lnTo>
                  <a:pt x="0" y="0"/>
                </a:lnTo>
                <a:close/>
              </a:path>
            </a:pathLst>
          </a:custGeom>
          <a:blipFill>
            <a:blip r:embed="rId13">
              <a:extLst>
                <a:ext uri="{96DAC541-7B7A-43D3-8B79-37D633B846F1}">
                  <asvg:svgBlip xmlns="" xmlns:asvg="http://schemas.microsoft.com/office/drawing/2016/SVG/main" r:embed="rId14"/>
                </a:ext>
              </a:extLst>
            </a:blip>
            <a:stretch>
              <a:fillRect t="-30000" b="-29999"/>
            </a:stretch>
          </a:blipFill>
        </p:spPr>
      </p:sp>
      <p:grpSp>
        <p:nvGrpSpPr>
          <p:cNvPr id="27" name="Group 27"/>
          <p:cNvGrpSpPr/>
          <p:nvPr/>
        </p:nvGrpSpPr>
        <p:grpSpPr>
          <a:xfrm>
            <a:off x="14003790" y="8639489"/>
            <a:ext cx="513455" cy="513455"/>
            <a:chOff x="0" y="0"/>
            <a:chExt cx="684606" cy="684606"/>
          </a:xfrm>
        </p:grpSpPr>
        <p:sp>
          <p:nvSpPr>
            <p:cNvPr id="28" name="Freeform 28"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15"/>
              <a:stretch>
                <a:fillRect r="7" b="7"/>
              </a:stretch>
            </a:blipFill>
          </p:spPr>
        </p:sp>
      </p:grpSp>
      <p:sp>
        <p:nvSpPr>
          <p:cNvPr id="29" name="Freeform 29" descr="preencoded.png"/>
          <p:cNvSpPr/>
          <p:nvPr/>
        </p:nvSpPr>
        <p:spPr>
          <a:xfrm>
            <a:off x="14145026" y="8780725"/>
            <a:ext cx="230981" cy="230981"/>
          </a:xfrm>
          <a:custGeom>
            <a:avLst/>
            <a:gdLst/>
            <a:ahLst/>
            <a:cxnLst/>
            <a:rect l="l" t="t" r="r" b="b"/>
            <a:pathLst>
              <a:path w="230981" h="230981">
                <a:moveTo>
                  <a:pt x="0" y="0"/>
                </a:moveTo>
                <a:lnTo>
                  <a:pt x="230982" y="0"/>
                </a:lnTo>
                <a:lnTo>
                  <a:pt x="230982" y="230982"/>
                </a:lnTo>
                <a:lnTo>
                  <a:pt x="0" y="230982"/>
                </a:lnTo>
                <a:lnTo>
                  <a:pt x="0" y="0"/>
                </a:lnTo>
                <a:close/>
              </a:path>
            </a:pathLst>
          </a:custGeom>
          <a:blipFill>
            <a:blip r:embed="rId16">
              <a:extLst>
                <a:ext uri="{96DAC541-7B7A-43D3-8B79-37D633B846F1}">
                  <asvg:svgBlip xmlns="" xmlns:asvg="http://schemas.microsoft.com/office/drawing/2016/SVG/main" r:embed="rId17"/>
                </a:ext>
              </a:extLst>
            </a:blip>
            <a:stretch>
              <a:fillRect l="-6000" r="-5999"/>
            </a:stretch>
          </a:blipFill>
        </p:spPr>
      </p:sp>
      <p:sp>
        <p:nvSpPr>
          <p:cNvPr id="30" name="TextBox 30"/>
          <p:cNvSpPr txBox="1"/>
          <p:nvPr/>
        </p:nvSpPr>
        <p:spPr>
          <a:xfrm>
            <a:off x="9692331" y="2564207"/>
            <a:ext cx="7288207" cy="1758950"/>
          </a:xfrm>
          <a:prstGeom prst="rect">
            <a:avLst/>
          </a:prstGeom>
        </p:spPr>
        <p:txBody>
          <a:bodyPr lIns="0" tIns="0" rIns="0" bIns="0" rtlCol="0" anchor="t">
            <a:spAutoFit/>
          </a:bodyPr>
          <a:lstStyle/>
          <a:p>
            <a:pPr algn="l">
              <a:lnSpc>
                <a:spcPts val="2800"/>
              </a:lnSpc>
            </a:pPr>
            <a:r>
              <a:rPr lang="en-US" sz="2000">
                <a:solidFill>
                  <a:srgbClr val="000000"/>
                </a:solidFill>
                <a:latin typeface="TT Firs Neue"/>
                <a:ea typeface="TT Firs Neue"/>
                <a:cs typeface="TT Firs Neue"/>
                <a:sym typeface="TT Firs Neue"/>
              </a:rPr>
              <a:t>This project predicts student exam performance using Machine Learning analysis of daily lifestyle habits. By examining patterns in study routines, sleep schedules, social media usage, and wellness factors, our system provides personalized insights into academic outcomes.</a:t>
            </a:r>
          </a:p>
        </p:txBody>
      </p:sp>
      <p:sp>
        <p:nvSpPr>
          <p:cNvPr id="31" name="TextBox 31"/>
          <p:cNvSpPr txBox="1"/>
          <p:nvPr/>
        </p:nvSpPr>
        <p:spPr>
          <a:xfrm>
            <a:off x="9692331" y="4580332"/>
            <a:ext cx="7288207" cy="1406525"/>
          </a:xfrm>
          <a:prstGeom prst="rect">
            <a:avLst/>
          </a:prstGeom>
        </p:spPr>
        <p:txBody>
          <a:bodyPr lIns="0" tIns="0" rIns="0" bIns="0" rtlCol="0" anchor="t">
            <a:spAutoFit/>
          </a:bodyPr>
          <a:lstStyle/>
          <a:p>
            <a:pPr algn="l">
              <a:lnSpc>
                <a:spcPts val="2800"/>
              </a:lnSpc>
            </a:pPr>
            <a:r>
              <a:rPr lang="en-US" sz="2000">
                <a:solidFill>
                  <a:srgbClr val="000000"/>
                </a:solidFill>
                <a:latin typeface="TT Firs Neue"/>
                <a:ea typeface="TT Firs Neue"/>
                <a:cs typeface="TT Firs Neue"/>
                <a:sym typeface="TT Firs Neue"/>
              </a:rPr>
              <a:t>The web application transforms complex data into actionable intelligence, helping students make informed decisions about their study habits and time management strategies.</a:t>
            </a:r>
          </a:p>
        </p:txBody>
      </p:sp>
      <p:sp>
        <p:nvSpPr>
          <p:cNvPr id="32" name="TextBox 32"/>
          <p:cNvSpPr txBox="1"/>
          <p:nvPr/>
        </p:nvSpPr>
        <p:spPr>
          <a:xfrm>
            <a:off x="9552381" y="7163454"/>
            <a:ext cx="2139401" cy="296018"/>
          </a:xfrm>
          <a:prstGeom prst="rect">
            <a:avLst/>
          </a:prstGeom>
        </p:spPr>
        <p:txBody>
          <a:bodyPr lIns="0" tIns="0" rIns="0" bIns="0" rtlCol="0" anchor="t">
            <a:spAutoFit/>
          </a:bodyPr>
          <a:lstStyle/>
          <a:p>
            <a:pPr algn="l">
              <a:lnSpc>
                <a:spcPts val="2062"/>
              </a:lnSpc>
            </a:pPr>
            <a:r>
              <a:rPr lang="en-US" sz="1625">
                <a:solidFill>
                  <a:srgbClr val="384653"/>
                </a:solidFill>
                <a:latin typeface="Arimo"/>
                <a:ea typeface="Arimo"/>
                <a:cs typeface="Arimo"/>
                <a:sym typeface="Arimo"/>
              </a:rPr>
              <a:t>Study Hours</a:t>
            </a:r>
          </a:p>
        </p:txBody>
      </p:sp>
      <p:sp>
        <p:nvSpPr>
          <p:cNvPr id="33" name="TextBox 33"/>
          <p:cNvSpPr txBox="1"/>
          <p:nvPr/>
        </p:nvSpPr>
        <p:spPr>
          <a:xfrm>
            <a:off x="9552381" y="7521384"/>
            <a:ext cx="5492058" cy="205826"/>
          </a:xfrm>
          <a:prstGeom prst="rect">
            <a:avLst/>
          </a:prstGeom>
        </p:spPr>
        <p:txBody>
          <a:bodyPr lIns="0" tIns="0" rIns="0" bIns="0" rtlCol="0" anchor="t">
            <a:spAutoFit/>
          </a:bodyPr>
          <a:lstStyle/>
          <a:p>
            <a:pPr algn="l">
              <a:lnSpc>
                <a:spcPts val="1562"/>
              </a:lnSpc>
            </a:pPr>
            <a:r>
              <a:rPr lang="en-US" sz="1312">
                <a:solidFill>
                  <a:srgbClr val="384653"/>
                </a:solidFill>
                <a:latin typeface="Roboto"/>
                <a:ea typeface="Roboto"/>
                <a:cs typeface="Roboto"/>
                <a:sym typeface="Roboto"/>
              </a:rPr>
              <a:t>Daily learning time tracking</a:t>
            </a:r>
          </a:p>
        </p:txBody>
      </p:sp>
      <p:sp>
        <p:nvSpPr>
          <p:cNvPr id="34" name="TextBox 34"/>
          <p:cNvSpPr txBox="1"/>
          <p:nvPr/>
        </p:nvSpPr>
        <p:spPr>
          <a:xfrm>
            <a:off x="9552381" y="9270506"/>
            <a:ext cx="2139401" cy="296018"/>
          </a:xfrm>
          <a:prstGeom prst="rect">
            <a:avLst/>
          </a:prstGeom>
        </p:spPr>
        <p:txBody>
          <a:bodyPr lIns="0" tIns="0" rIns="0" bIns="0" rtlCol="0" anchor="t">
            <a:spAutoFit/>
          </a:bodyPr>
          <a:lstStyle/>
          <a:p>
            <a:pPr algn="l">
              <a:lnSpc>
                <a:spcPts val="2062"/>
              </a:lnSpc>
            </a:pPr>
            <a:r>
              <a:rPr lang="en-US" sz="1625">
                <a:solidFill>
                  <a:srgbClr val="384653"/>
                </a:solidFill>
                <a:latin typeface="Arimo"/>
                <a:ea typeface="Arimo"/>
                <a:cs typeface="Arimo"/>
                <a:sym typeface="Arimo"/>
              </a:rPr>
              <a:t>Sleep Quality</a:t>
            </a:r>
          </a:p>
        </p:txBody>
      </p:sp>
      <p:sp>
        <p:nvSpPr>
          <p:cNvPr id="35" name="TextBox 35"/>
          <p:cNvSpPr txBox="1"/>
          <p:nvPr/>
        </p:nvSpPr>
        <p:spPr>
          <a:xfrm>
            <a:off x="9552381" y="9628437"/>
            <a:ext cx="5492058" cy="205826"/>
          </a:xfrm>
          <a:prstGeom prst="rect">
            <a:avLst/>
          </a:prstGeom>
        </p:spPr>
        <p:txBody>
          <a:bodyPr lIns="0" tIns="0" rIns="0" bIns="0" rtlCol="0" anchor="t">
            <a:spAutoFit/>
          </a:bodyPr>
          <a:lstStyle/>
          <a:p>
            <a:pPr algn="l">
              <a:lnSpc>
                <a:spcPts val="1562"/>
              </a:lnSpc>
            </a:pPr>
            <a:r>
              <a:rPr lang="en-US" sz="1312">
                <a:solidFill>
                  <a:srgbClr val="384653"/>
                </a:solidFill>
                <a:latin typeface="Roboto"/>
                <a:ea typeface="Roboto"/>
                <a:cs typeface="Roboto"/>
                <a:sym typeface="Roboto"/>
              </a:rPr>
              <a:t>Rest and recovery analysis</a:t>
            </a:r>
          </a:p>
        </p:txBody>
      </p:sp>
      <p:sp>
        <p:nvSpPr>
          <p:cNvPr id="36" name="TextBox 36"/>
          <p:cNvSpPr txBox="1"/>
          <p:nvPr/>
        </p:nvSpPr>
        <p:spPr>
          <a:xfrm>
            <a:off x="14003790" y="7204235"/>
            <a:ext cx="2139401" cy="296018"/>
          </a:xfrm>
          <a:prstGeom prst="rect">
            <a:avLst/>
          </a:prstGeom>
        </p:spPr>
        <p:txBody>
          <a:bodyPr lIns="0" tIns="0" rIns="0" bIns="0" rtlCol="0" anchor="t">
            <a:spAutoFit/>
          </a:bodyPr>
          <a:lstStyle/>
          <a:p>
            <a:pPr algn="l">
              <a:lnSpc>
                <a:spcPts val="2062"/>
              </a:lnSpc>
            </a:pPr>
            <a:r>
              <a:rPr lang="en-US" sz="1625">
                <a:solidFill>
                  <a:srgbClr val="384653"/>
                </a:solidFill>
                <a:latin typeface="Arimo"/>
                <a:ea typeface="Arimo"/>
                <a:cs typeface="Arimo"/>
                <a:sym typeface="Arimo"/>
              </a:rPr>
              <a:t>Social Media</a:t>
            </a:r>
          </a:p>
        </p:txBody>
      </p:sp>
      <p:sp>
        <p:nvSpPr>
          <p:cNvPr id="37" name="TextBox 37"/>
          <p:cNvSpPr txBox="1"/>
          <p:nvPr/>
        </p:nvSpPr>
        <p:spPr>
          <a:xfrm>
            <a:off x="14003790" y="7562166"/>
            <a:ext cx="5492058" cy="205826"/>
          </a:xfrm>
          <a:prstGeom prst="rect">
            <a:avLst/>
          </a:prstGeom>
        </p:spPr>
        <p:txBody>
          <a:bodyPr lIns="0" tIns="0" rIns="0" bIns="0" rtlCol="0" anchor="t">
            <a:spAutoFit/>
          </a:bodyPr>
          <a:lstStyle/>
          <a:p>
            <a:pPr algn="l">
              <a:lnSpc>
                <a:spcPts val="1562"/>
              </a:lnSpc>
            </a:pPr>
            <a:r>
              <a:rPr lang="en-US" sz="1312">
                <a:solidFill>
                  <a:srgbClr val="384653"/>
                </a:solidFill>
                <a:latin typeface="Roboto"/>
                <a:ea typeface="Roboto"/>
                <a:cs typeface="Roboto"/>
                <a:sym typeface="Roboto"/>
              </a:rPr>
              <a:t>Digital engagement patterns</a:t>
            </a:r>
          </a:p>
        </p:txBody>
      </p:sp>
      <p:sp>
        <p:nvSpPr>
          <p:cNvPr id="38" name="TextBox 38"/>
          <p:cNvSpPr txBox="1"/>
          <p:nvPr/>
        </p:nvSpPr>
        <p:spPr>
          <a:xfrm>
            <a:off x="14003790" y="9227657"/>
            <a:ext cx="2139401" cy="296018"/>
          </a:xfrm>
          <a:prstGeom prst="rect">
            <a:avLst/>
          </a:prstGeom>
        </p:spPr>
        <p:txBody>
          <a:bodyPr lIns="0" tIns="0" rIns="0" bIns="0" rtlCol="0" anchor="t">
            <a:spAutoFit/>
          </a:bodyPr>
          <a:lstStyle/>
          <a:p>
            <a:pPr algn="l">
              <a:lnSpc>
                <a:spcPts val="2062"/>
              </a:lnSpc>
            </a:pPr>
            <a:r>
              <a:rPr lang="en-US" sz="1625">
                <a:solidFill>
                  <a:srgbClr val="384653"/>
                </a:solidFill>
                <a:latin typeface="Arimo"/>
                <a:ea typeface="Arimo"/>
                <a:cs typeface="Arimo"/>
                <a:sym typeface="Arimo"/>
              </a:rPr>
              <a:t>Mental Health</a:t>
            </a:r>
          </a:p>
        </p:txBody>
      </p:sp>
      <p:sp>
        <p:nvSpPr>
          <p:cNvPr id="39" name="TextBox 39"/>
          <p:cNvSpPr txBox="1"/>
          <p:nvPr/>
        </p:nvSpPr>
        <p:spPr>
          <a:xfrm>
            <a:off x="14003790" y="9585588"/>
            <a:ext cx="5492058" cy="205826"/>
          </a:xfrm>
          <a:prstGeom prst="rect">
            <a:avLst/>
          </a:prstGeom>
        </p:spPr>
        <p:txBody>
          <a:bodyPr lIns="0" tIns="0" rIns="0" bIns="0" rtlCol="0" anchor="t">
            <a:spAutoFit/>
          </a:bodyPr>
          <a:lstStyle/>
          <a:p>
            <a:pPr algn="l">
              <a:lnSpc>
                <a:spcPts val="1562"/>
              </a:lnSpc>
            </a:pPr>
            <a:r>
              <a:rPr lang="en-US" sz="1312">
                <a:solidFill>
                  <a:srgbClr val="384653"/>
                </a:solidFill>
                <a:latin typeface="Roboto"/>
                <a:ea typeface="Roboto"/>
                <a:cs typeface="Roboto"/>
                <a:sym typeface="Roboto"/>
              </a:rPr>
              <a:t>Wellness and stress levels</a:t>
            </a:r>
          </a:p>
        </p:txBody>
      </p:sp>
      <p:grpSp>
        <p:nvGrpSpPr>
          <p:cNvPr id="40" name="Group 40"/>
          <p:cNvGrpSpPr/>
          <p:nvPr/>
        </p:nvGrpSpPr>
        <p:grpSpPr>
          <a:xfrm>
            <a:off x="0" y="0"/>
            <a:ext cx="247650" cy="10287000"/>
            <a:chOff x="0" y="0"/>
            <a:chExt cx="65225" cy="2709333"/>
          </a:xfrm>
        </p:grpSpPr>
        <p:sp>
          <p:nvSpPr>
            <p:cNvPr id="41" name="Freeform 41"/>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42" name="TextBox 42"/>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grpSp>
        <p:nvGrpSpPr>
          <p:cNvPr id="43" name="Group 43"/>
          <p:cNvGrpSpPr/>
          <p:nvPr/>
        </p:nvGrpSpPr>
        <p:grpSpPr>
          <a:xfrm>
            <a:off x="9552381" y="8742778"/>
            <a:ext cx="513455" cy="513455"/>
            <a:chOff x="0" y="0"/>
            <a:chExt cx="684606" cy="684606"/>
          </a:xfrm>
        </p:grpSpPr>
        <p:sp>
          <p:nvSpPr>
            <p:cNvPr id="44" name="Freeform 44"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9"/>
              <a:stretch>
                <a:fillRect r="7" b="7"/>
              </a:stretch>
            </a:blipFill>
          </p:spPr>
        </p:sp>
      </p:grpSp>
      <p:sp>
        <p:nvSpPr>
          <p:cNvPr id="45" name="TextBox 45"/>
          <p:cNvSpPr txBox="1"/>
          <p:nvPr/>
        </p:nvSpPr>
        <p:spPr>
          <a:xfrm>
            <a:off x="9809107" y="1401604"/>
            <a:ext cx="7238904" cy="859210"/>
          </a:xfrm>
          <a:prstGeom prst="rect">
            <a:avLst/>
          </a:prstGeom>
        </p:spPr>
        <p:txBody>
          <a:bodyPr wrap="square" lIns="0" tIns="0" rIns="0" bIns="0" rtlCol="0" anchor="t">
            <a:spAutoFit/>
          </a:bodyPr>
          <a:lstStyle/>
          <a:p>
            <a:pPr marL="0" lvl="0" indent="0" algn="l">
              <a:lnSpc>
                <a:spcPts val="6719"/>
              </a:lnSpc>
            </a:pPr>
            <a:r>
              <a:rPr lang="en-US" sz="6000" b="1" spc="-419" dirty="0" smtClean="0">
                <a:solidFill>
                  <a:srgbClr val="0B4E7C"/>
                </a:solidFill>
                <a:latin typeface="Rustic Printed"/>
                <a:ea typeface="Rustic Printed"/>
                <a:cs typeface="Rustic Printed"/>
                <a:sym typeface="Rustic Printed"/>
              </a:rPr>
              <a:t>PROJECT</a:t>
            </a:r>
            <a:r>
              <a:rPr lang="en-US" sz="6000" spc="-419" dirty="0" smtClean="0">
                <a:solidFill>
                  <a:srgbClr val="0B4E7C"/>
                </a:solidFill>
                <a:latin typeface="Rustic Printed"/>
                <a:ea typeface="Rustic Printed"/>
                <a:cs typeface="Rustic Printed"/>
                <a:sym typeface="Rustic Printed"/>
              </a:rPr>
              <a:t>  </a:t>
            </a:r>
            <a:r>
              <a:rPr lang="en-US" sz="6000" b="1" spc="-419" dirty="0" smtClean="0">
                <a:solidFill>
                  <a:srgbClr val="0B4E7C"/>
                </a:solidFill>
                <a:latin typeface="Rustic Printed"/>
                <a:ea typeface="Rustic Printed"/>
                <a:cs typeface="Rustic Printed"/>
                <a:sym typeface="Rustic Printed"/>
              </a:rPr>
              <a:t>OVERVIEW</a:t>
            </a:r>
            <a:endParaRPr lang="en-US" sz="6000" b="1" spc="-419" dirty="0">
              <a:solidFill>
                <a:srgbClr val="0B4E7C"/>
              </a:solidFill>
              <a:latin typeface="Rustic Printed"/>
              <a:ea typeface="Rustic Printed"/>
              <a:cs typeface="Rustic Printed"/>
              <a:sym typeface="Rustic Printe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809358" y="5813657"/>
            <a:ext cx="7231826" cy="2330319"/>
            <a:chOff x="0" y="0"/>
            <a:chExt cx="2172581" cy="700073"/>
          </a:xfrm>
        </p:grpSpPr>
        <p:sp>
          <p:nvSpPr>
            <p:cNvPr id="5" name="Freeform 5"/>
            <p:cNvSpPr/>
            <p:nvPr/>
          </p:nvSpPr>
          <p:spPr>
            <a:xfrm>
              <a:off x="0" y="0"/>
              <a:ext cx="2172581" cy="700073"/>
            </a:xfrm>
            <a:custGeom>
              <a:avLst/>
              <a:gdLst/>
              <a:ahLst/>
              <a:cxnLst/>
              <a:rect l="l" t="t" r="r" b="b"/>
              <a:pathLst>
                <a:path w="2172581" h="700073">
                  <a:moveTo>
                    <a:pt x="54597" y="0"/>
                  </a:moveTo>
                  <a:lnTo>
                    <a:pt x="2117984" y="0"/>
                  </a:lnTo>
                  <a:cubicBezTo>
                    <a:pt x="2148137" y="0"/>
                    <a:pt x="2172581" y="24444"/>
                    <a:pt x="2172581" y="54597"/>
                  </a:cubicBezTo>
                  <a:lnTo>
                    <a:pt x="2172581" y="645476"/>
                  </a:lnTo>
                  <a:cubicBezTo>
                    <a:pt x="2172581" y="659956"/>
                    <a:pt x="2166829" y="673843"/>
                    <a:pt x="2156590" y="684082"/>
                  </a:cubicBezTo>
                  <a:cubicBezTo>
                    <a:pt x="2146351" y="694321"/>
                    <a:pt x="2132464" y="700073"/>
                    <a:pt x="2117984" y="700073"/>
                  </a:cubicBezTo>
                  <a:lnTo>
                    <a:pt x="54597" y="700073"/>
                  </a:lnTo>
                  <a:cubicBezTo>
                    <a:pt x="40117" y="700073"/>
                    <a:pt x="26230" y="694321"/>
                    <a:pt x="15991" y="684082"/>
                  </a:cubicBezTo>
                  <a:cubicBezTo>
                    <a:pt x="5752" y="673843"/>
                    <a:pt x="0" y="659956"/>
                    <a:pt x="0" y="645476"/>
                  </a:cubicBezTo>
                  <a:lnTo>
                    <a:pt x="0" y="54597"/>
                  </a:lnTo>
                  <a:cubicBezTo>
                    <a:pt x="0" y="40117"/>
                    <a:pt x="5752" y="26230"/>
                    <a:pt x="15991" y="15991"/>
                  </a:cubicBezTo>
                  <a:cubicBezTo>
                    <a:pt x="26230" y="5752"/>
                    <a:pt x="40117" y="0"/>
                    <a:pt x="54597" y="0"/>
                  </a:cubicBezTo>
                  <a:close/>
                </a:path>
              </a:pathLst>
            </a:custGeom>
            <a:solidFill>
              <a:srgbClr val="A8C3EB"/>
            </a:solidFill>
          </p:spPr>
        </p:sp>
        <p:sp>
          <p:nvSpPr>
            <p:cNvPr id="6" name="TextBox 6"/>
            <p:cNvSpPr txBox="1"/>
            <p:nvPr/>
          </p:nvSpPr>
          <p:spPr>
            <a:xfrm>
              <a:off x="0" y="104775"/>
              <a:ext cx="2172581" cy="595298"/>
            </a:xfrm>
            <a:prstGeom prst="rect">
              <a:avLst/>
            </a:prstGeom>
          </p:spPr>
          <p:txBody>
            <a:bodyPr lIns="50800" tIns="50800" rIns="50800" bIns="50800" rtlCol="0" anchor="ctr"/>
            <a:lstStyle/>
            <a:p>
              <a:pPr algn="ctr">
                <a:lnSpc>
                  <a:spcPts val="1925"/>
                </a:lnSpc>
              </a:pPr>
              <a:endParaRPr/>
            </a:p>
          </p:txBody>
        </p:sp>
      </p:grpSp>
      <p:grpSp>
        <p:nvGrpSpPr>
          <p:cNvPr id="7" name="Group 7"/>
          <p:cNvGrpSpPr/>
          <p:nvPr/>
        </p:nvGrpSpPr>
        <p:grpSpPr>
          <a:xfrm>
            <a:off x="1809358" y="3354991"/>
            <a:ext cx="7231826" cy="2330319"/>
            <a:chOff x="0" y="0"/>
            <a:chExt cx="2172581" cy="700073"/>
          </a:xfrm>
        </p:grpSpPr>
        <p:sp>
          <p:nvSpPr>
            <p:cNvPr id="8" name="Freeform 8"/>
            <p:cNvSpPr/>
            <p:nvPr/>
          </p:nvSpPr>
          <p:spPr>
            <a:xfrm>
              <a:off x="0" y="0"/>
              <a:ext cx="2172581" cy="700073"/>
            </a:xfrm>
            <a:custGeom>
              <a:avLst/>
              <a:gdLst/>
              <a:ahLst/>
              <a:cxnLst/>
              <a:rect l="l" t="t" r="r" b="b"/>
              <a:pathLst>
                <a:path w="2172581" h="700073">
                  <a:moveTo>
                    <a:pt x="54597" y="0"/>
                  </a:moveTo>
                  <a:lnTo>
                    <a:pt x="2117984" y="0"/>
                  </a:lnTo>
                  <a:cubicBezTo>
                    <a:pt x="2148137" y="0"/>
                    <a:pt x="2172581" y="24444"/>
                    <a:pt x="2172581" y="54597"/>
                  </a:cubicBezTo>
                  <a:lnTo>
                    <a:pt x="2172581" y="645476"/>
                  </a:lnTo>
                  <a:cubicBezTo>
                    <a:pt x="2172581" y="659956"/>
                    <a:pt x="2166829" y="673843"/>
                    <a:pt x="2156590" y="684082"/>
                  </a:cubicBezTo>
                  <a:cubicBezTo>
                    <a:pt x="2146351" y="694321"/>
                    <a:pt x="2132464" y="700073"/>
                    <a:pt x="2117984" y="700073"/>
                  </a:cubicBezTo>
                  <a:lnTo>
                    <a:pt x="54597" y="700073"/>
                  </a:lnTo>
                  <a:cubicBezTo>
                    <a:pt x="40117" y="700073"/>
                    <a:pt x="26230" y="694321"/>
                    <a:pt x="15991" y="684082"/>
                  </a:cubicBezTo>
                  <a:cubicBezTo>
                    <a:pt x="5752" y="673843"/>
                    <a:pt x="0" y="659956"/>
                    <a:pt x="0" y="645476"/>
                  </a:cubicBezTo>
                  <a:lnTo>
                    <a:pt x="0" y="54597"/>
                  </a:lnTo>
                  <a:cubicBezTo>
                    <a:pt x="0" y="40117"/>
                    <a:pt x="5752" y="26230"/>
                    <a:pt x="15991" y="15991"/>
                  </a:cubicBezTo>
                  <a:cubicBezTo>
                    <a:pt x="26230" y="5752"/>
                    <a:pt x="40117" y="0"/>
                    <a:pt x="54597" y="0"/>
                  </a:cubicBezTo>
                  <a:close/>
                </a:path>
              </a:pathLst>
            </a:custGeom>
            <a:solidFill>
              <a:srgbClr val="BDD2F6"/>
            </a:solidFill>
          </p:spPr>
        </p:sp>
        <p:sp>
          <p:nvSpPr>
            <p:cNvPr id="9" name="TextBox 9"/>
            <p:cNvSpPr txBox="1"/>
            <p:nvPr/>
          </p:nvSpPr>
          <p:spPr>
            <a:xfrm>
              <a:off x="0" y="104775"/>
              <a:ext cx="2172581" cy="595298"/>
            </a:xfrm>
            <a:prstGeom prst="rect">
              <a:avLst/>
            </a:prstGeom>
          </p:spPr>
          <p:txBody>
            <a:bodyPr lIns="50800" tIns="50800" rIns="50800" bIns="50800" rtlCol="0" anchor="ctr"/>
            <a:lstStyle/>
            <a:p>
              <a:pPr algn="ctr">
                <a:lnSpc>
                  <a:spcPts val="1925"/>
                </a:lnSpc>
              </a:pPr>
              <a:endParaRPr/>
            </a:p>
          </p:txBody>
        </p:sp>
      </p:grpSp>
      <p:grpSp>
        <p:nvGrpSpPr>
          <p:cNvPr id="10" name="Group 10"/>
          <p:cNvGrpSpPr/>
          <p:nvPr/>
        </p:nvGrpSpPr>
        <p:grpSpPr>
          <a:xfrm>
            <a:off x="9246816" y="3353738"/>
            <a:ext cx="7231826" cy="2330319"/>
            <a:chOff x="0" y="0"/>
            <a:chExt cx="2172581" cy="700073"/>
          </a:xfrm>
        </p:grpSpPr>
        <p:sp>
          <p:nvSpPr>
            <p:cNvPr id="11" name="Freeform 11"/>
            <p:cNvSpPr/>
            <p:nvPr/>
          </p:nvSpPr>
          <p:spPr>
            <a:xfrm>
              <a:off x="0" y="0"/>
              <a:ext cx="2172581" cy="700073"/>
            </a:xfrm>
            <a:custGeom>
              <a:avLst/>
              <a:gdLst/>
              <a:ahLst/>
              <a:cxnLst/>
              <a:rect l="l" t="t" r="r" b="b"/>
              <a:pathLst>
                <a:path w="2172581" h="700073">
                  <a:moveTo>
                    <a:pt x="54597" y="0"/>
                  </a:moveTo>
                  <a:lnTo>
                    <a:pt x="2117984" y="0"/>
                  </a:lnTo>
                  <a:cubicBezTo>
                    <a:pt x="2148137" y="0"/>
                    <a:pt x="2172581" y="24444"/>
                    <a:pt x="2172581" y="54597"/>
                  </a:cubicBezTo>
                  <a:lnTo>
                    <a:pt x="2172581" y="645476"/>
                  </a:lnTo>
                  <a:cubicBezTo>
                    <a:pt x="2172581" y="659956"/>
                    <a:pt x="2166829" y="673843"/>
                    <a:pt x="2156590" y="684082"/>
                  </a:cubicBezTo>
                  <a:cubicBezTo>
                    <a:pt x="2146351" y="694321"/>
                    <a:pt x="2132464" y="700073"/>
                    <a:pt x="2117984" y="700073"/>
                  </a:cubicBezTo>
                  <a:lnTo>
                    <a:pt x="54597" y="700073"/>
                  </a:lnTo>
                  <a:cubicBezTo>
                    <a:pt x="40117" y="700073"/>
                    <a:pt x="26230" y="694321"/>
                    <a:pt x="15991" y="684082"/>
                  </a:cubicBezTo>
                  <a:cubicBezTo>
                    <a:pt x="5752" y="673843"/>
                    <a:pt x="0" y="659956"/>
                    <a:pt x="0" y="645476"/>
                  </a:cubicBezTo>
                  <a:lnTo>
                    <a:pt x="0" y="54597"/>
                  </a:lnTo>
                  <a:cubicBezTo>
                    <a:pt x="0" y="40117"/>
                    <a:pt x="5752" y="26230"/>
                    <a:pt x="15991" y="15991"/>
                  </a:cubicBezTo>
                  <a:cubicBezTo>
                    <a:pt x="26230" y="5752"/>
                    <a:pt x="40117" y="0"/>
                    <a:pt x="54597" y="0"/>
                  </a:cubicBezTo>
                  <a:close/>
                </a:path>
              </a:pathLst>
            </a:custGeom>
            <a:solidFill>
              <a:srgbClr val="91B3E1"/>
            </a:solidFill>
          </p:spPr>
        </p:sp>
        <p:sp>
          <p:nvSpPr>
            <p:cNvPr id="12" name="TextBox 12"/>
            <p:cNvSpPr txBox="1"/>
            <p:nvPr/>
          </p:nvSpPr>
          <p:spPr>
            <a:xfrm>
              <a:off x="0" y="104775"/>
              <a:ext cx="2172581" cy="595298"/>
            </a:xfrm>
            <a:prstGeom prst="rect">
              <a:avLst/>
            </a:prstGeom>
          </p:spPr>
          <p:txBody>
            <a:bodyPr lIns="50800" tIns="50800" rIns="50800" bIns="50800" rtlCol="0" anchor="ctr"/>
            <a:lstStyle/>
            <a:p>
              <a:pPr algn="ctr">
                <a:lnSpc>
                  <a:spcPts val="1925"/>
                </a:lnSpc>
              </a:pPr>
              <a:endParaRPr/>
            </a:p>
          </p:txBody>
        </p:sp>
      </p:grpSp>
      <p:sp>
        <p:nvSpPr>
          <p:cNvPr id="13" name="TextBox 13"/>
          <p:cNvSpPr txBox="1"/>
          <p:nvPr/>
        </p:nvSpPr>
        <p:spPr>
          <a:xfrm>
            <a:off x="2326592" y="4059967"/>
            <a:ext cx="1547693" cy="969624"/>
          </a:xfrm>
          <a:prstGeom prst="rect">
            <a:avLst/>
          </a:prstGeom>
        </p:spPr>
        <p:txBody>
          <a:bodyPr lIns="0" tIns="0" rIns="0" bIns="0" rtlCol="0" anchor="t">
            <a:spAutoFit/>
          </a:bodyPr>
          <a:lstStyle/>
          <a:p>
            <a:pPr>
              <a:lnSpc>
                <a:spcPts val="8209"/>
              </a:lnSpc>
            </a:pPr>
            <a:r>
              <a:rPr lang="en-US" sz="6000" spc="-701" dirty="0">
                <a:solidFill>
                  <a:srgbClr val="373737"/>
                </a:solidFill>
                <a:latin typeface="Inter"/>
                <a:ea typeface="Inter"/>
                <a:cs typeface="Inter"/>
                <a:sym typeface="Inter"/>
              </a:rPr>
              <a:t>01.</a:t>
            </a:r>
          </a:p>
        </p:txBody>
      </p:sp>
      <p:sp>
        <p:nvSpPr>
          <p:cNvPr id="14" name="TextBox 14"/>
          <p:cNvSpPr txBox="1"/>
          <p:nvPr/>
        </p:nvSpPr>
        <p:spPr>
          <a:xfrm>
            <a:off x="3874286" y="4425130"/>
            <a:ext cx="4070979" cy="884241"/>
          </a:xfrm>
          <a:prstGeom prst="rect">
            <a:avLst/>
          </a:prstGeom>
        </p:spPr>
        <p:txBody>
          <a:bodyPr lIns="0" tIns="0" rIns="0" bIns="0" rtlCol="0" anchor="t">
            <a:spAutoFit/>
          </a:bodyPr>
          <a:lstStyle/>
          <a:p>
            <a:pPr marL="0" lvl="0" indent="0" algn="ctr">
              <a:lnSpc>
                <a:spcPts val="2328"/>
              </a:lnSpc>
            </a:pPr>
            <a:r>
              <a:rPr lang="en-US" sz="1805">
                <a:solidFill>
                  <a:srgbClr val="373737"/>
                </a:solidFill>
                <a:latin typeface="Inter"/>
                <a:ea typeface="Inter"/>
                <a:cs typeface="Inter"/>
                <a:sym typeface="Inter"/>
              </a:rPr>
              <a:t>Accu</a:t>
            </a:r>
            <a:r>
              <a:rPr lang="en-US" sz="1805" u="none">
                <a:solidFill>
                  <a:srgbClr val="373737"/>
                </a:solidFill>
                <a:latin typeface="Inter"/>
                <a:ea typeface="Inter"/>
                <a:cs typeface="Inter"/>
                <a:sym typeface="Inter"/>
              </a:rPr>
              <a:t>rate performance forecasting using advanced Machine Learning models</a:t>
            </a:r>
          </a:p>
        </p:txBody>
      </p:sp>
      <p:sp>
        <p:nvSpPr>
          <p:cNvPr id="15" name="TextBox 15"/>
          <p:cNvSpPr txBox="1"/>
          <p:nvPr/>
        </p:nvSpPr>
        <p:spPr>
          <a:xfrm>
            <a:off x="11363738" y="4498595"/>
            <a:ext cx="4070979" cy="588966"/>
          </a:xfrm>
          <a:prstGeom prst="rect">
            <a:avLst/>
          </a:prstGeom>
        </p:spPr>
        <p:txBody>
          <a:bodyPr lIns="0" tIns="0" rIns="0" bIns="0" rtlCol="0" anchor="t">
            <a:spAutoFit/>
          </a:bodyPr>
          <a:lstStyle/>
          <a:p>
            <a:pPr marL="0" lvl="0" indent="0" algn="ctr">
              <a:lnSpc>
                <a:spcPts val="2328"/>
              </a:lnSpc>
            </a:pPr>
            <a:r>
              <a:rPr lang="en-US" sz="1805">
                <a:solidFill>
                  <a:srgbClr val="373737"/>
                </a:solidFill>
                <a:latin typeface="Inter"/>
                <a:ea typeface="Inter"/>
                <a:cs typeface="Inter"/>
                <a:sym typeface="Inter"/>
              </a:rPr>
              <a:t>C</a:t>
            </a:r>
            <a:r>
              <a:rPr lang="en-US" sz="1805" u="none">
                <a:solidFill>
                  <a:srgbClr val="373737"/>
                </a:solidFill>
                <a:latin typeface="Inter"/>
                <a:ea typeface="Inter"/>
                <a:cs typeface="Inter"/>
                <a:sym typeface="Inter"/>
              </a:rPr>
              <a:t>reate a real-time, accessible prediction system for students</a:t>
            </a:r>
          </a:p>
        </p:txBody>
      </p:sp>
      <p:sp>
        <p:nvSpPr>
          <p:cNvPr id="16" name="TextBox 16"/>
          <p:cNvSpPr txBox="1"/>
          <p:nvPr/>
        </p:nvSpPr>
        <p:spPr>
          <a:xfrm>
            <a:off x="3920493" y="6756954"/>
            <a:ext cx="4070979" cy="884241"/>
          </a:xfrm>
          <a:prstGeom prst="rect">
            <a:avLst/>
          </a:prstGeom>
        </p:spPr>
        <p:txBody>
          <a:bodyPr lIns="0" tIns="0" rIns="0" bIns="0" rtlCol="0" anchor="t">
            <a:spAutoFit/>
          </a:bodyPr>
          <a:lstStyle/>
          <a:p>
            <a:pPr marL="0" lvl="0" indent="0" algn="ctr">
              <a:lnSpc>
                <a:spcPts val="2328"/>
              </a:lnSpc>
            </a:pPr>
            <a:r>
              <a:rPr lang="en-US" sz="1805">
                <a:solidFill>
                  <a:srgbClr val="373737"/>
                </a:solidFill>
                <a:latin typeface="Inter"/>
                <a:ea typeface="Inter"/>
                <a:cs typeface="Inter"/>
                <a:sym typeface="Inter"/>
              </a:rPr>
              <a:t>P</a:t>
            </a:r>
            <a:r>
              <a:rPr lang="en-US" sz="1805" u="none">
                <a:solidFill>
                  <a:srgbClr val="373737"/>
                </a:solidFill>
                <a:latin typeface="Inter"/>
                <a:ea typeface="Inter"/>
                <a:cs typeface="Inter"/>
                <a:sym typeface="Inter"/>
              </a:rPr>
              <a:t>rovide real-time insights into how daily choices impact academic outcomes</a:t>
            </a:r>
          </a:p>
        </p:txBody>
      </p:sp>
      <p:grpSp>
        <p:nvGrpSpPr>
          <p:cNvPr id="17" name="Group 17"/>
          <p:cNvGrpSpPr/>
          <p:nvPr/>
        </p:nvGrpSpPr>
        <p:grpSpPr>
          <a:xfrm>
            <a:off x="9246816" y="5827858"/>
            <a:ext cx="7231826" cy="2330319"/>
            <a:chOff x="0" y="0"/>
            <a:chExt cx="2172581" cy="700073"/>
          </a:xfrm>
        </p:grpSpPr>
        <p:sp>
          <p:nvSpPr>
            <p:cNvPr id="18" name="Freeform 18"/>
            <p:cNvSpPr/>
            <p:nvPr/>
          </p:nvSpPr>
          <p:spPr>
            <a:xfrm>
              <a:off x="0" y="0"/>
              <a:ext cx="2172581" cy="700073"/>
            </a:xfrm>
            <a:custGeom>
              <a:avLst/>
              <a:gdLst/>
              <a:ahLst/>
              <a:cxnLst/>
              <a:rect l="l" t="t" r="r" b="b"/>
              <a:pathLst>
                <a:path w="2172581" h="700073">
                  <a:moveTo>
                    <a:pt x="54597" y="0"/>
                  </a:moveTo>
                  <a:lnTo>
                    <a:pt x="2117984" y="0"/>
                  </a:lnTo>
                  <a:cubicBezTo>
                    <a:pt x="2148137" y="0"/>
                    <a:pt x="2172581" y="24444"/>
                    <a:pt x="2172581" y="54597"/>
                  </a:cubicBezTo>
                  <a:lnTo>
                    <a:pt x="2172581" y="645476"/>
                  </a:lnTo>
                  <a:cubicBezTo>
                    <a:pt x="2172581" y="659956"/>
                    <a:pt x="2166829" y="673843"/>
                    <a:pt x="2156590" y="684082"/>
                  </a:cubicBezTo>
                  <a:cubicBezTo>
                    <a:pt x="2146351" y="694321"/>
                    <a:pt x="2132464" y="700073"/>
                    <a:pt x="2117984" y="700073"/>
                  </a:cubicBezTo>
                  <a:lnTo>
                    <a:pt x="54597" y="700073"/>
                  </a:lnTo>
                  <a:cubicBezTo>
                    <a:pt x="40117" y="700073"/>
                    <a:pt x="26230" y="694321"/>
                    <a:pt x="15991" y="684082"/>
                  </a:cubicBezTo>
                  <a:cubicBezTo>
                    <a:pt x="5752" y="673843"/>
                    <a:pt x="0" y="659956"/>
                    <a:pt x="0" y="645476"/>
                  </a:cubicBezTo>
                  <a:lnTo>
                    <a:pt x="0" y="54597"/>
                  </a:lnTo>
                  <a:cubicBezTo>
                    <a:pt x="0" y="40117"/>
                    <a:pt x="5752" y="26230"/>
                    <a:pt x="15991" y="15991"/>
                  </a:cubicBezTo>
                  <a:cubicBezTo>
                    <a:pt x="26230" y="5752"/>
                    <a:pt x="40117" y="0"/>
                    <a:pt x="54597" y="0"/>
                  </a:cubicBezTo>
                  <a:close/>
                </a:path>
              </a:pathLst>
            </a:custGeom>
            <a:solidFill>
              <a:srgbClr val="BDD2F6"/>
            </a:solidFill>
          </p:spPr>
        </p:sp>
        <p:sp>
          <p:nvSpPr>
            <p:cNvPr id="19" name="TextBox 19"/>
            <p:cNvSpPr txBox="1"/>
            <p:nvPr/>
          </p:nvSpPr>
          <p:spPr>
            <a:xfrm>
              <a:off x="0" y="104775"/>
              <a:ext cx="2172581" cy="595298"/>
            </a:xfrm>
            <a:prstGeom prst="rect">
              <a:avLst/>
            </a:prstGeom>
          </p:spPr>
          <p:txBody>
            <a:bodyPr lIns="50800" tIns="50800" rIns="50800" bIns="50800" rtlCol="0" anchor="ctr"/>
            <a:lstStyle/>
            <a:p>
              <a:pPr algn="ctr">
                <a:lnSpc>
                  <a:spcPts val="1925"/>
                </a:lnSpc>
              </a:pPr>
              <a:endParaRPr/>
            </a:p>
          </p:txBody>
        </p:sp>
      </p:grpSp>
      <p:sp>
        <p:nvSpPr>
          <p:cNvPr id="20" name="TextBox 20"/>
          <p:cNvSpPr txBox="1"/>
          <p:nvPr/>
        </p:nvSpPr>
        <p:spPr>
          <a:xfrm>
            <a:off x="11363738" y="6756954"/>
            <a:ext cx="4070979" cy="884241"/>
          </a:xfrm>
          <a:prstGeom prst="rect">
            <a:avLst/>
          </a:prstGeom>
        </p:spPr>
        <p:txBody>
          <a:bodyPr lIns="0" tIns="0" rIns="0" bIns="0" rtlCol="0" anchor="t">
            <a:spAutoFit/>
          </a:bodyPr>
          <a:lstStyle/>
          <a:p>
            <a:pPr marL="0" lvl="0" indent="0" algn="ctr">
              <a:lnSpc>
                <a:spcPts val="2328"/>
              </a:lnSpc>
            </a:pPr>
            <a:r>
              <a:rPr lang="en-US" sz="1805">
                <a:solidFill>
                  <a:srgbClr val="373737"/>
                </a:solidFill>
                <a:latin typeface="Inter"/>
                <a:ea typeface="Inter"/>
                <a:cs typeface="Inter"/>
                <a:sym typeface="Inter"/>
              </a:rPr>
              <a:t>Dem</a:t>
            </a:r>
            <a:r>
              <a:rPr lang="en-US" sz="1805" u="none">
                <a:solidFill>
                  <a:srgbClr val="373737"/>
                </a:solidFill>
                <a:latin typeface="Inter"/>
                <a:ea typeface="Inter"/>
                <a:cs typeface="Inter"/>
                <a:sym typeface="Inter"/>
              </a:rPr>
              <a:t>onstrate seamless integration of data science and application development</a:t>
            </a:r>
          </a:p>
        </p:txBody>
      </p:sp>
      <p:sp>
        <p:nvSpPr>
          <p:cNvPr id="21" name="TextBox 21"/>
          <p:cNvSpPr txBox="1"/>
          <p:nvPr/>
        </p:nvSpPr>
        <p:spPr>
          <a:xfrm>
            <a:off x="2326592" y="6518634"/>
            <a:ext cx="1547693" cy="1051570"/>
          </a:xfrm>
          <a:prstGeom prst="rect">
            <a:avLst/>
          </a:prstGeom>
        </p:spPr>
        <p:txBody>
          <a:bodyPr lIns="0" tIns="0" rIns="0" bIns="0" rtlCol="0" anchor="t">
            <a:spAutoFit/>
          </a:bodyPr>
          <a:lstStyle/>
          <a:p>
            <a:pPr>
              <a:lnSpc>
                <a:spcPts val="8209"/>
              </a:lnSpc>
            </a:pPr>
            <a:r>
              <a:rPr lang="en-US" sz="6000" spc="-701" dirty="0">
                <a:solidFill>
                  <a:srgbClr val="373737"/>
                </a:solidFill>
                <a:latin typeface="Inter"/>
                <a:ea typeface="Inter"/>
                <a:cs typeface="Inter"/>
                <a:sym typeface="Inter"/>
              </a:rPr>
              <a:t>02.</a:t>
            </a:r>
          </a:p>
        </p:txBody>
      </p:sp>
      <p:sp>
        <p:nvSpPr>
          <p:cNvPr id="22" name="TextBox 22"/>
          <p:cNvSpPr txBox="1"/>
          <p:nvPr/>
        </p:nvSpPr>
        <p:spPr>
          <a:xfrm>
            <a:off x="9764050" y="4058714"/>
            <a:ext cx="1547693" cy="1051570"/>
          </a:xfrm>
          <a:prstGeom prst="rect">
            <a:avLst/>
          </a:prstGeom>
        </p:spPr>
        <p:txBody>
          <a:bodyPr lIns="0" tIns="0" rIns="0" bIns="0" rtlCol="0" anchor="t">
            <a:spAutoFit/>
          </a:bodyPr>
          <a:lstStyle/>
          <a:p>
            <a:pPr>
              <a:lnSpc>
                <a:spcPts val="8209"/>
              </a:lnSpc>
            </a:pPr>
            <a:r>
              <a:rPr lang="en-US" sz="6000" spc="-701" dirty="0">
                <a:solidFill>
                  <a:srgbClr val="373737"/>
                </a:solidFill>
                <a:latin typeface="Inter"/>
                <a:ea typeface="Inter"/>
                <a:cs typeface="Inter"/>
                <a:sym typeface="Inter"/>
              </a:rPr>
              <a:t>03.</a:t>
            </a:r>
          </a:p>
        </p:txBody>
      </p:sp>
      <p:sp>
        <p:nvSpPr>
          <p:cNvPr id="23" name="TextBox 23"/>
          <p:cNvSpPr txBox="1"/>
          <p:nvPr/>
        </p:nvSpPr>
        <p:spPr>
          <a:xfrm>
            <a:off x="9764050" y="6532834"/>
            <a:ext cx="1547693" cy="1051570"/>
          </a:xfrm>
          <a:prstGeom prst="rect">
            <a:avLst/>
          </a:prstGeom>
        </p:spPr>
        <p:txBody>
          <a:bodyPr lIns="0" tIns="0" rIns="0" bIns="0" rtlCol="0" anchor="t">
            <a:spAutoFit/>
          </a:bodyPr>
          <a:lstStyle/>
          <a:p>
            <a:pPr>
              <a:lnSpc>
                <a:spcPts val="8209"/>
              </a:lnSpc>
            </a:pPr>
            <a:r>
              <a:rPr lang="en-US" sz="6000" spc="-701" dirty="0">
                <a:solidFill>
                  <a:srgbClr val="373737"/>
                </a:solidFill>
                <a:latin typeface="Inter"/>
                <a:ea typeface="Inter"/>
                <a:cs typeface="Inter"/>
                <a:sym typeface="Inter"/>
              </a:rPr>
              <a:t>04.</a:t>
            </a:r>
          </a:p>
        </p:txBody>
      </p:sp>
      <p:sp>
        <p:nvSpPr>
          <p:cNvPr id="24" name="Freeform 24"/>
          <p:cNvSpPr/>
          <p:nvPr/>
        </p:nvSpPr>
        <p:spPr>
          <a:xfrm rot="-2939500">
            <a:off x="4424155" y="1853714"/>
            <a:ext cx="976288" cy="889309"/>
          </a:xfrm>
          <a:custGeom>
            <a:avLst/>
            <a:gdLst/>
            <a:ahLst/>
            <a:cxnLst/>
            <a:rect l="l" t="t" r="r" b="b"/>
            <a:pathLst>
              <a:path w="976288" h="889309">
                <a:moveTo>
                  <a:pt x="0" y="0"/>
                </a:moveTo>
                <a:lnTo>
                  <a:pt x="976287" y="0"/>
                </a:lnTo>
                <a:lnTo>
                  <a:pt x="976287" y="889309"/>
                </a:lnTo>
                <a:lnTo>
                  <a:pt x="0" y="8893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5" name="Freeform 25"/>
          <p:cNvSpPr/>
          <p:nvPr/>
        </p:nvSpPr>
        <p:spPr>
          <a:xfrm rot="-2939500" flipH="1" flipV="1">
            <a:off x="12664013" y="1853714"/>
            <a:ext cx="976288" cy="889309"/>
          </a:xfrm>
          <a:custGeom>
            <a:avLst/>
            <a:gdLst/>
            <a:ahLst/>
            <a:cxnLst/>
            <a:rect l="l" t="t" r="r" b="b"/>
            <a:pathLst>
              <a:path w="976288" h="889309">
                <a:moveTo>
                  <a:pt x="976288" y="889309"/>
                </a:moveTo>
                <a:lnTo>
                  <a:pt x="0" y="889309"/>
                </a:lnTo>
                <a:lnTo>
                  <a:pt x="0" y="0"/>
                </a:lnTo>
                <a:lnTo>
                  <a:pt x="976288" y="0"/>
                </a:lnTo>
                <a:lnTo>
                  <a:pt x="976288" y="889309"/>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6" name="TextBox 26"/>
          <p:cNvSpPr txBox="1"/>
          <p:nvPr/>
        </p:nvSpPr>
        <p:spPr>
          <a:xfrm>
            <a:off x="3032625" y="3825272"/>
            <a:ext cx="5804615" cy="464820"/>
          </a:xfrm>
          <a:prstGeom prst="rect">
            <a:avLst/>
          </a:prstGeom>
        </p:spPr>
        <p:txBody>
          <a:bodyPr lIns="0" tIns="0" rIns="0" bIns="0" rtlCol="0" anchor="t">
            <a:spAutoFit/>
          </a:bodyPr>
          <a:lstStyle/>
          <a:p>
            <a:pPr marL="0" lvl="0" indent="0" algn="ctr">
              <a:lnSpc>
                <a:spcPts val="3465"/>
              </a:lnSpc>
            </a:pPr>
            <a:r>
              <a:rPr lang="en-US" sz="3500" spc="42" dirty="0">
                <a:solidFill>
                  <a:srgbClr val="373737"/>
                </a:solidFill>
                <a:latin typeface="Marykate"/>
                <a:ea typeface="Marykate"/>
                <a:cs typeface="Marykate"/>
                <a:sym typeface="Marykate"/>
              </a:rPr>
              <a:t>PREDICT EXAM SCORES</a:t>
            </a:r>
          </a:p>
        </p:txBody>
      </p:sp>
      <p:sp>
        <p:nvSpPr>
          <p:cNvPr id="27" name="TextBox 27"/>
          <p:cNvSpPr txBox="1"/>
          <p:nvPr/>
        </p:nvSpPr>
        <p:spPr>
          <a:xfrm>
            <a:off x="10468924" y="3813270"/>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BUILD WEB APPLICATION</a:t>
            </a:r>
          </a:p>
        </p:txBody>
      </p:sp>
      <p:sp>
        <p:nvSpPr>
          <p:cNvPr id="28" name="TextBox 28"/>
          <p:cNvSpPr txBox="1"/>
          <p:nvPr/>
        </p:nvSpPr>
        <p:spPr>
          <a:xfrm>
            <a:off x="10468924" y="6152034"/>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MERGE ML &amp; WEB DEV</a:t>
            </a:r>
          </a:p>
        </p:txBody>
      </p:sp>
      <p:sp>
        <p:nvSpPr>
          <p:cNvPr id="29" name="TextBox 29"/>
          <p:cNvSpPr txBox="1"/>
          <p:nvPr/>
        </p:nvSpPr>
        <p:spPr>
          <a:xfrm>
            <a:off x="3007468" y="6152034"/>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HABIT AWARENESS</a:t>
            </a:r>
          </a:p>
        </p:txBody>
      </p:sp>
      <p:grpSp>
        <p:nvGrpSpPr>
          <p:cNvPr id="30" name="Group 30"/>
          <p:cNvGrpSpPr/>
          <p:nvPr/>
        </p:nvGrpSpPr>
        <p:grpSpPr>
          <a:xfrm>
            <a:off x="0" y="0"/>
            <a:ext cx="247650" cy="10287000"/>
            <a:chOff x="0" y="0"/>
            <a:chExt cx="65225" cy="2709333"/>
          </a:xfrm>
        </p:grpSpPr>
        <p:sp>
          <p:nvSpPr>
            <p:cNvPr id="31" name="Freeform 31"/>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32" name="TextBox 32"/>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33" name="TextBox 33"/>
          <p:cNvSpPr txBox="1"/>
          <p:nvPr/>
        </p:nvSpPr>
        <p:spPr>
          <a:xfrm>
            <a:off x="5900250" y="1679727"/>
            <a:ext cx="8175914" cy="1099185"/>
          </a:xfrm>
          <a:prstGeom prst="rect">
            <a:avLst/>
          </a:prstGeom>
        </p:spPr>
        <p:txBody>
          <a:bodyPr lIns="0" tIns="0" rIns="0" bIns="0" rtlCol="0" anchor="t">
            <a:spAutoFit/>
          </a:bodyPr>
          <a:lstStyle/>
          <a:p>
            <a:pPr marL="0" lvl="0" indent="0" algn="l">
              <a:lnSpc>
                <a:spcPts val="6719"/>
              </a:lnSpc>
            </a:pPr>
            <a:r>
              <a:rPr lang="en-US" sz="6999" spc="-419">
                <a:solidFill>
                  <a:srgbClr val="0B4E7C"/>
                </a:solidFill>
                <a:latin typeface="Rustic Printed"/>
                <a:ea typeface="Rustic Printed"/>
                <a:cs typeface="Rustic Printed"/>
                <a:sym typeface="Rustic Printed"/>
              </a:rPr>
              <a:t>PROJECT OBJECTIVES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9522182" y="1338511"/>
            <a:ext cx="7403580" cy="3562401"/>
            <a:chOff x="0" y="0"/>
            <a:chExt cx="1949914" cy="938246"/>
          </a:xfrm>
        </p:grpSpPr>
        <p:sp>
          <p:nvSpPr>
            <p:cNvPr id="5" name="Freeform 5"/>
            <p:cNvSpPr/>
            <p:nvPr/>
          </p:nvSpPr>
          <p:spPr>
            <a:xfrm>
              <a:off x="0" y="0"/>
              <a:ext cx="1949914" cy="938246"/>
            </a:xfrm>
            <a:custGeom>
              <a:avLst/>
              <a:gdLst/>
              <a:ahLst/>
              <a:cxnLst/>
              <a:rect l="l" t="t" r="r" b="b"/>
              <a:pathLst>
                <a:path w="1949914" h="938246">
                  <a:moveTo>
                    <a:pt x="53331" y="0"/>
                  </a:moveTo>
                  <a:lnTo>
                    <a:pt x="1896583" y="0"/>
                  </a:lnTo>
                  <a:cubicBezTo>
                    <a:pt x="1926037" y="0"/>
                    <a:pt x="1949914" y="23877"/>
                    <a:pt x="1949914" y="53331"/>
                  </a:cubicBezTo>
                  <a:lnTo>
                    <a:pt x="1949914" y="884915"/>
                  </a:lnTo>
                  <a:cubicBezTo>
                    <a:pt x="1949914" y="914369"/>
                    <a:pt x="1926037" y="938246"/>
                    <a:pt x="1896583" y="938246"/>
                  </a:cubicBezTo>
                  <a:lnTo>
                    <a:pt x="53331" y="938246"/>
                  </a:lnTo>
                  <a:cubicBezTo>
                    <a:pt x="23877" y="938246"/>
                    <a:pt x="0" y="914369"/>
                    <a:pt x="0" y="884915"/>
                  </a:cubicBezTo>
                  <a:lnTo>
                    <a:pt x="0" y="53331"/>
                  </a:lnTo>
                  <a:cubicBezTo>
                    <a:pt x="0" y="23877"/>
                    <a:pt x="23877" y="0"/>
                    <a:pt x="53331" y="0"/>
                  </a:cubicBezTo>
                  <a:close/>
                </a:path>
              </a:pathLst>
            </a:custGeom>
            <a:solidFill>
              <a:srgbClr val="BDD2F6"/>
            </a:solidFill>
          </p:spPr>
        </p:sp>
        <p:sp>
          <p:nvSpPr>
            <p:cNvPr id="6" name="TextBox 6"/>
            <p:cNvSpPr txBox="1"/>
            <p:nvPr/>
          </p:nvSpPr>
          <p:spPr>
            <a:xfrm>
              <a:off x="0" y="-47625"/>
              <a:ext cx="1949914" cy="985871"/>
            </a:xfrm>
            <a:prstGeom prst="rect">
              <a:avLst/>
            </a:prstGeom>
          </p:spPr>
          <p:txBody>
            <a:bodyPr lIns="50800" tIns="50800" rIns="50800" bIns="50800" rtlCol="0" anchor="ctr"/>
            <a:lstStyle/>
            <a:p>
              <a:pPr algn="ctr">
                <a:lnSpc>
                  <a:spcPts val="3360"/>
                </a:lnSpc>
              </a:pPr>
              <a:endParaRPr/>
            </a:p>
          </p:txBody>
        </p:sp>
      </p:grpSp>
      <p:grpSp>
        <p:nvGrpSpPr>
          <p:cNvPr id="7" name="Group 7"/>
          <p:cNvGrpSpPr/>
          <p:nvPr/>
        </p:nvGrpSpPr>
        <p:grpSpPr>
          <a:xfrm>
            <a:off x="9503132" y="5231726"/>
            <a:ext cx="7403580" cy="4385845"/>
            <a:chOff x="0" y="0"/>
            <a:chExt cx="1949914" cy="1155120"/>
          </a:xfrm>
        </p:grpSpPr>
        <p:sp>
          <p:nvSpPr>
            <p:cNvPr id="8" name="Freeform 8"/>
            <p:cNvSpPr/>
            <p:nvPr/>
          </p:nvSpPr>
          <p:spPr>
            <a:xfrm>
              <a:off x="0" y="0"/>
              <a:ext cx="1949914" cy="1155120"/>
            </a:xfrm>
            <a:custGeom>
              <a:avLst/>
              <a:gdLst/>
              <a:ahLst/>
              <a:cxnLst/>
              <a:rect l="l" t="t" r="r" b="b"/>
              <a:pathLst>
                <a:path w="1949914" h="1155120">
                  <a:moveTo>
                    <a:pt x="53331" y="0"/>
                  </a:moveTo>
                  <a:lnTo>
                    <a:pt x="1896583" y="0"/>
                  </a:lnTo>
                  <a:cubicBezTo>
                    <a:pt x="1926037" y="0"/>
                    <a:pt x="1949914" y="23877"/>
                    <a:pt x="1949914" y="53331"/>
                  </a:cubicBezTo>
                  <a:lnTo>
                    <a:pt x="1949914" y="1101789"/>
                  </a:lnTo>
                  <a:cubicBezTo>
                    <a:pt x="1949914" y="1131243"/>
                    <a:pt x="1926037" y="1155120"/>
                    <a:pt x="1896583" y="1155120"/>
                  </a:cubicBezTo>
                  <a:lnTo>
                    <a:pt x="53331" y="1155120"/>
                  </a:lnTo>
                  <a:cubicBezTo>
                    <a:pt x="23877" y="1155120"/>
                    <a:pt x="0" y="1131243"/>
                    <a:pt x="0" y="1101789"/>
                  </a:cubicBezTo>
                  <a:lnTo>
                    <a:pt x="0" y="53331"/>
                  </a:lnTo>
                  <a:cubicBezTo>
                    <a:pt x="0" y="23877"/>
                    <a:pt x="23877" y="0"/>
                    <a:pt x="53331" y="0"/>
                  </a:cubicBezTo>
                  <a:close/>
                </a:path>
              </a:pathLst>
            </a:custGeom>
            <a:solidFill>
              <a:srgbClr val="A8C3EB"/>
            </a:solidFill>
          </p:spPr>
        </p:sp>
        <p:sp>
          <p:nvSpPr>
            <p:cNvPr id="9" name="TextBox 9"/>
            <p:cNvSpPr txBox="1"/>
            <p:nvPr/>
          </p:nvSpPr>
          <p:spPr>
            <a:xfrm>
              <a:off x="0" y="-47625"/>
              <a:ext cx="1949914" cy="1202745"/>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a:off x="1572160" y="4540908"/>
            <a:ext cx="7521398" cy="4238394"/>
            <a:chOff x="0" y="0"/>
            <a:chExt cx="1165261" cy="656638"/>
          </a:xfrm>
        </p:grpSpPr>
        <p:sp>
          <p:nvSpPr>
            <p:cNvPr id="11" name="Freeform 11"/>
            <p:cNvSpPr/>
            <p:nvPr/>
          </p:nvSpPr>
          <p:spPr>
            <a:xfrm>
              <a:off x="0" y="0"/>
              <a:ext cx="1165261" cy="656638"/>
            </a:xfrm>
            <a:custGeom>
              <a:avLst/>
              <a:gdLst/>
              <a:ahLst/>
              <a:cxnLst/>
              <a:rect l="l" t="t" r="r" b="b"/>
              <a:pathLst>
                <a:path w="1165261" h="656638">
                  <a:moveTo>
                    <a:pt x="23674" y="0"/>
                  </a:moveTo>
                  <a:lnTo>
                    <a:pt x="1141587" y="0"/>
                  </a:lnTo>
                  <a:cubicBezTo>
                    <a:pt x="1154662" y="0"/>
                    <a:pt x="1165261" y="10599"/>
                    <a:pt x="1165261" y="23674"/>
                  </a:cubicBezTo>
                  <a:lnTo>
                    <a:pt x="1165261" y="632964"/>
                  </a:lnTo>
                  <a:cubicBezTo>
                    <a:pt x="1165261" y="639243"/>
                    <a:pt x="1162767" y="645264"/>
                    <a:pt x="1158327" y="649704"/>
                  </a:cubicBezTo>
                  <a:cubicBezTo>
                    <a:pt x="1153888" y="654144"/>
                    <a:pt x="1147866" y="656638"/>
                    <a:pt x="1141587" y="656638"/>
                  </a:cubicBezTo>
                  <a:lnTo>
                    <a:pt x="23674" y="656638"/>
                  </a:lnTo>
                  <a:cubicBezTo>
                    <a:pt x="10599" y="656638"/>
                    <a:pt x="0" y="646039"/>
                    <a:pt x="0" y="632964"/>
                  </a:cubicBezTo>
                  <a:lnTo>
                    <a:pt x="0" y="23674"/>
                  </a:lnTo>
                  <a:cubicBezTo>
                    <a:pt x="0" y="17396"/>
                    <a:pt x="2494" y="11374"/>
                    <a:pt x="6934" y="6934"/>
                  </a:cubicBezTo>
                  <a:cubicBezTo>
                    <a:pt x="11374" y="2494"/>
                    <a:pt x="17396" y="0"/>
                    <a:pt x="23674" y="0"/>
                  </a:cubicBezTo>
                  <a:close/>
                </a:path>
              </a:pathLst>
            </a:custGeom>
            <a:blipFill>
              <a:blip r:embed="rId5"/>
              <a:stretch>
                <a:fillRect l="-2541" r="-2541"/>
              </a:stretch>
            </a:blipFill>
          </p:spPr>
        </p:sp>
      </p:grpSp>
      <p:sp>
        <p:nvSpPr>
          <p:cNvPr id="12" name="Freeform 12"/>
          <p:cNvSpPr/>
          <p:nvPr/>
        </p:nvSpPr>
        <p:spPr>
          <a:xfrm>
            <a:off x="9980112" y="1978215"/>
            <a:ext cx="476894" cy="476894"/>
          </a:xfrm>
          <a:custGeom>
            <a:avLst/>
            <a:gdLst/>
            <a:ahLst/>
            <a:cxnLst/>
            <a:rect l="l" t="t" r="r" b="b"/>
            <a:pathLst>
              <a:path w="476894" h="476894">
                <a:moveTo>
                  <a:pt x="0" y="0"/>
                </a:moveTo>
                <a:lnTo>
                  <a:pt x="476894" y="0"/>
                </a:lnTo>
                <a:lnTo>
                  <a:pt x="476894" y="476893"/>
                </a:lnTo>
                <a:lnTo>
                  <a:pt x="0" y="47689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3" name="Freeform 13"/>
          <p:cNvSpPr/>
          <p:nvPr/>
        </p:nvSpPr>
        <p:spPr>
          <a:xfrm>
            <a:off x="9980112" y="5680327"/>
            <a:ext cx="476894" cy="476894"/>
          </a:xfrm>
          <a:custGeom>
            <a:avLst/>
            <a:gdLst/>
            <a:ahLst/>
            <a:cxnLst/>
            <a:rect l="l" t="t" r="r" b="b"/>
            <a:pathLst>
              <a:path w="476894" h="476894">
                <a:moveTo>
                  <a:pt x="0" y="0"/>
                </a:moveTo>
                <a:lnTo>
                  <a:pt x="476894" y="0"/>
                </a:lnTo>
                <a:lnTo>
                  <a:pt x="476894" y="476894"/>
                </a:lnTo>
                <a:lnTo>
                  <a:pt x="0" y="47689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Freeform 14"/>
          <p:cNvSpPr/>
          <p:nvPr/>
        </p:nvSpPr>
        <p:spPr>
          <a:xfrm>
            <a:off x="16455044" y="34247"/>
            <a:ext cx="1832956" cy="4114800"/>
          </a:xfrm>
          <a:custGeom>
            <a:avLst/>
            <a:gdLst/>
            <a:ahLst/>
            <a:cxnLst/>
            <a:rect l="l" t="t" r="r" b="b"/>
            <a:pathLst>
              <a:path w="1832956" h="4114800">
                <a:moveTo>
                  <a:pt x="0" y="0"/>
                </a:moveTo>
                <a:lnTo>
                  <a:pt x="1832956" y="0"/>
                </a:lnTo>
                <a:lnTo>
                  <a:pt x="1832956"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5" name="Freeform 15"/>
          <p:cNvSpPr/>
          <p:nvPr/>
        </p:nvSpPr>
        <p:spPr>
          <a:xfrm>
            <a:off x="0" y="6556767"/>
            <a:ext cx="1977242" cy="4114800"/>
          </a:xfrm>
          <a:custGeom>
            <a:avLst/>
            <a:gdLst/>
            <a:ahLst/>
            <a:cxnLst/>
            <a:rect l="l" t="t" r="r" b="b"/>
            <a:pathLst>
              <a:path w="1977242" h="4114800">
                <a:moveTo>
                  <a:pt x="0" y="0"/>
                </a:moveTo>
                <a:lnTo>
                  <a:pt x="1977242" y="0"/>
                </a:lnTo>
                <a:lnTo>
                  <a:pt x="1977242"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6" name="Freeform 16"/>
          <p:cNvSpPr/>
          <p:nvPr/>
        </p:nvSpPr>
        <p:spPr>
          <a:xfrm>
            <a:off x="3477516" y="172034"/>
            <a:ext cx="1113790" cy="1113790"/>
          </a:xfrm>
          <a:custGeom>
            <a:avLst/>
            <a:gdLst/>
            <a:ahLst/>
            <a:cxnLst/>
            <a:rect l="l" t="t" r="r" b="b"/>
            <a:pathLst>
              <a:path w="1113790" h="1113790">
                <a:moveTo>
                  <a:pt x="0" y="0"/>
                </a:moveTo>
                <a:lnTo>
                  <a:pt x="1113790" y="0"/>
                </a:lnTo>
                <a:lnTo>
                  <a:pt x="1113790" y="1113790"/>
                </a:lnTo>
                <a:lnTo>
                  <a:pt x="0" y="1113790"/>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7" name="Freeform 17"/>
          <p:cNvSpPr/>
          <p:nvPr/>
        </p:nvSpPr>
        <p:spPr>
          <a:xfrm>
            <a:off x="7297084" y="8800783"/>
            <a:ext cx="915035" cy="915035"/>
          </a:xfrm>
          <a:custGeom>
            <a:avLst/>
            <a:gdLst/>
            <a:ahLst/>
            <a:cxnLst/>
            <a:rect l="l" t="t" r="r" b="b"/>
            <a:pathLst>
              <a:path w="915035" h="915035">
                <a:moveTo>
                  <a:pt x="0" y="0"/>
                </a:moveTo>
                <a:lnTo>
                  <a:pt x="915035" y="0"/>
                </a:lnTo>
                <a:lnTo>
                  <a:pt x="915035" y="915034"/>
                </a:lnTo>
                <a:lnTo>
                  <a:pt x="0" y="915034"/>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grpSp>
        <p:nvGrpSpPr>
          <p:cNvPr id="18" name="Group 18"/>
          <p:cNvGrpSpPr/>
          <p:nvPr/>
        </p:nvGrpSpPr>
        <p:grpSpPr>
          <a:xfrm>
            <a:off x="0" y="0"/>
            <a:ext cx="247650" cy="10287000"/>
            <a:chOff x="0" y="0"/>
            <a:chExt cx="65225" cy="2709333"/>
          </a:xfrm>
        </p:grpSpPr>
        <p:sp>
          <p:nvSpPr>
            <p:cNvPr id="19" name="Freeform 19"/>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20" name="TextBox 20"/>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21" name="TextBox 21"/>
          <p:cNvSpPr txBox="1"/>
          <p:nvPr/>
        </p:nvSpPr>
        <p:spPr>
          <a:xfrm>
            <a:off x="10771975" y="2146253"/>
            <a:ext cx="5918607" cy="2613025"/>
          </a:xfrm>
          <a:prstGeom prst="rect">
            <a:avLst/>
          </a:prstGeom>
        </p:spPr>
        <p:txBody>
          <a:bodyPr lIns="0" tIns="0" rIns="0" bIns="0" rtlCol="0" anchor="t">
            <a:spAutoFit/>
          </a:bodyPr>
          <a:lstStyle/>
          <a:p>
            <a:pPr algn="l">
              <a:lnSpc>
                <a:spcPts val="3499"/>
              </a:lnSpc>
            </a:pPr>
            <a:r>
              <a:rPr lang="en-US" sz="2499">
                <a:solidFill>
                  <a:srgbClr val="0B0A0A"/>
                </a:solidFill>
                <a:latin typeface="TT Firs Neue"/>
                <a:ea typeface="TT Firs Neue"/>
                <a:cs typeface="TT Firs Neue"/>
                <a:sym typeface="TT Firs Neue"/>
              </a:rPr>
              <a:t>Students often lack visibility into how daily behaviors affect their academic performance. Without data-driven feedback, it's difficult to identify harmful patterns or optimize study routines effectively.</a:t>
            </a:r>
          </a:p>
        </p:txBody>
      </p:sp>
      <p:sp>
        <p:nvSpPr>
          <p:cNvPr id="22" name="TextBox 22"/>
          <p:cNvSpPr txBox="1"/>
          <p:nvPr/>
        </p:nvSpPr>
        <p:spPr>
          <a:xfrm>
            <a:off x="10762450" y="5942647"/>
            <a:ext cx="5569294" cy="392747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B0A0A"/>
                </a:solidFill>
                <a:latin typeface="TT Firs Neue"/>
                <a:ea typeface="TT Firs Neue"/>
                <a:cs typeface="TT Firs Neue"/>
                <a:sym typeface="TT Firs Neue"/>
              </a:rPr>
              <a:t>Collect comprehensive habit data through simple interfaces</a:t>
            </a:r>
          </a:p>
          <a:p>
            <a:pPr marL="539749" lvl="1" indent="-269875" algn="l">
              <a:lnSpc>
                <a:spcPts val="3499"/>
              </a:lnSpc>
              <a:buFont typeface="Arial"/>
              <a:buChar char="•"/>
            </a:pPr>
            <a:r>
              <a:rPr lang="en-US" sz="2499">
                <a:solidFill>
                  <a:srgbClr val="0B0A0A"/>
                </a:solidFill>
                <a:latin typeface="TT Firs Neue"/>
                <a:ea typeface="TT Firs Neue"/>
                <a:cs typeface="TT Firs Neue"/>
                <a:sym typeface="TT Firs Neue"/>
              </a:rPr>
              <a:t>Apply predictive Machine Learning algorithms</a:t>
            </a:r>
          </a:p>
          <a:p>
            <a:pPr marL="539749" lvl="1" indent="-269875" algn="l">
              <a:lnSpc>
                <a:spcPts val="3499"/>
              </a:lnSpc>
              <a:buFont typeface="Arial"/>
              <a:buChar char="•"/>
            </a:pPr>
            <a:r>
              <a:rPr lang="en-US" sz="2499">
                <a:solidFill>
                  <a:srgbClr val="0B0A0A"/>
                </a:solidFill>
                <a:latin typeface="TT Firs Neue"/>
                <a:ea typeface="TT Firs Neue"/>
                <a:cs typeface="TT Firs Neue"/>
                <a:sym typeface="TT Firs Neue"/>
              </a:rPr>
              <a:t>Generate instant expected exam score feedback</a:t>
            </a:r>
          </a:p>
          <a:p>
            <a:pPr marL="539749" lvl="1" indent="-269875" algn="l">
              <a:lnSpc>
                <a:spcPts val="3499"/>
              </a:lnSpc>
              <a:buFont typeface="Arial"/>
              <a:buChar char="•"/>
            </a:pPr>
            <a:r>
              <a:rPr lang="en-US" sz="2499">
                <a:solidFill>
                  <a:srgbClr val="0B0A0A"/>
                </a:solidFill>
                <a:latin typeface="TT Firs Neue"/>
                <a:ea typeface="TT Firs Neue"/>
                <a:cs typeface="TT Firs Neue"/>
                <a:sym typeface="TT Firs Neue"/>
              </a:rPr>
              <a:t>Enable proactive academic performance management</a:t>
            </a:r>
          </a:p>
          <a:p>
            <a:pPr algn="l">
              <a:lnSpc>
                <a:spcPts val="3499"/>
              </a:lnSpc>
            </a:pPr>
            <a:endParaRPr lang="en-US" sz="2499">
              <a:solidFill>
                <a:srgbClr val="0B0A0A"/>
              </a:solidFill>
              <a:latin typeface="TT Firs Neue"/>
              <a:ea typeface="TT Firs Neue"/>
              <a:cs typeface="TT Firs Neue"/>
              <a:sym typeface="TT Firs Neue"/>
            </a:endParaRPr>
          </a:p>
        </p:txBody>
      </p:sp>
      <p:sp>
        <p:nvSpPr>
          <p:cNvPr id="23" name="TextBox 23"/>
          <p:cNvSpPr txBox="1"/>
          <p:nvPr/>
        </p:nvSpPr>
        <p:spPr>
          <a:xfrm>
            <a:off x="9503132" y="1599467"/>
            <a:ext cx="5804615" cy="498729"/>
          </a:xfrm>
          <a:prstGeom prst="rect">
            <a:avLst/>
          </a:prstGeom>
        </p:spPr>
        <p:txBody>
          <a:bodyPr lIns="0" tIns="0" rIns="0" bIns="0" rtlCol="0" anchor="t">
            <a:spAutoFit/>
          </a:bodyPr>
          <a:lstStyle/>
          <a:p>
            <a:pPr marL="0" lvl="0" indent="0" algn="ctr">
              <a:lnSpc>
                <a:spcPts val="3662"/>
              </a:lnSpc>
            </a:pPr>
            <a:r>
              <a:rPr lang="en-US" sz="3699" spc="44">
                <a:solidFill>
                  <a:srgbClr val="373737"/>
                </a:solidFill>
                <a:latin typeface="Marykate"/>
                <a:ea typeface="Marykate"/>
                <a:cs typeface="Marykate"/>
                <a:sym typeface="Marykate"/>
              </a:rPr>
              <a:t>CURRENT CHALLENGE</a:t>
            </a:r>
          </a:p>
        </p:txBody>
      </p:sp>
      <p:sp>
        <p:nvSpPr>
          <p:cNvPr id="24" name="TextBox 24"/>
          <p:cNvSpPr txBox="1"/>
          <p:nvPr/>
        </p:nvSpPr>
        <p:spPr>
          <a:xfrm>
            <a:off x="9503132" y="5365076"/>
            <a:ext cx="5804615" cy="498729"/>
          </a:xfrm>
          <a:prstGeom prst="rect">
            <a:avLst/>
          </a:prstGeom>
        </p:spPr>
        <p:txBody>
          <a:bodyPr lIns="0" tIns="0" rIns="0" bIns="0" rtlCol="0" anchor="t">
            <a:spAutoFit/>
          </a:bodyPr>
          <a:lstStyle/>
          <a:p>
            <a:pPr marL="0" lvl="0" indent="0" algn="ctr">
              <a:lnSpc>
                <a:spcPts val="3662"/>
              </a:lnSpc>
            </a:pPr>
            <a:r>
              <a:rPr lang="en-US" sz="3699" spc="44">
                <a:solidFill>
                  <a:srgbClr val="373737"/>
                </a:solidFill>
                <a:latin typeface="Marykate"/>
                <a:ea typeface="Marykate"/>
                <a:cs typeface="Marykate"/>
                <a:sym typeface="Marykate"/>
              </a:rPr>
              <a:t>OUR SOLUTION</a:t>
            </a:r>
          </a:p>
        </p:txBody>
      </p:sp>
      <p:sp>
        <p:nvSpPr>
          <p:cNvPr id="25" name="TextBox 25"/>
          <p:cNvSpPr txBox="1"/>
          <p:nvPr/>
        </p:nvSpPr>
        <p:spPr>
          <a:xfrm>
            <a:off x="1572160" y="3494313"/>
            <a:ext cx="5304418" cy="824865"/>
          </a:xfrm>
          <a:prstGeom prst="rect">
            <a:avLst/>
          </a:prstGeom>
        </p:spPr>
        <p:txBody>
          <a:bodyPr lIns="0" tIns="0" rIns="0" bIns="0" rtlCol="0" anchor="t">
            <a:spAutoFit/>
          </a:bodyPr>
          <a:lstStyle/>
          <a:p>
            <a:pPr marL="0" lvl="0" indent="0" algn="l">
              <a:lnSpc>
                <a:spcPts val="3360"/>
              </a:lnSpc>
              <a:spcBef>
                <a:spcPct val="0"/>
              </a:spcBef>
            </a:pPr>
            <a:r>
              <a:rPr lang="en-US" sz="2400">
                <a:solidFill>
                  <a:srgbClr val="0B0A0A"/>
                </a:solidFill>
                <a:latin typeface="TT Firs Neue"/>
                <a:ea typeface="TT Firs Neue"/>
                <a:cs typeface="TT Firs Neue"/>
                <a:sym typeface="TT Firs Neue"/>
              </a:rPr>
              <a:t>Clear concepts</a:t>
            </a:r>
            <a:r>
              <a:rPr lang="en-US" sz="2400" u="none" strike="noStrike">
                <a:solidFill>
                  <a:srgbClr val="0B0A0A"/>
                </a:solidFill>
                <a:latin typeface="TT Firs Neue"/>
                <a:ea typeface="TT Firs Neue"/>
                <a:cs typeface="TT Firs Neue"/>
                <a:sym typeface="TT Firs Neue"/>
              </a:rPr>
              <a:t> for confident decisions</a:t>
            </a:r>
          </a:p>
        </p:txBody>
      </p:sp>
      <p:sp>
        <p:nvSpPr>
          <p:cNvPr id="26" name="TextBox 26"/>
          <p:cNvSpPr txBox="1"/>
          <p:nvPr/>
        </p:nvSpPr>
        <p:spPr>
          <a:xfrm>
            <a:off x="1572160" y="1314013"/>
            <a:ext cx="8175914" cy="2234566"/>
          </a:xfrm>
          <a:prstGeom prst="rect">
            <a:avLst/>
          </a:prstGeom>
        </p:spPr>
        <p:txBody>
          <a:bodyPr lIns="0" tIns="0" rIns="0" bIns="0" rtlCol="0" anchor="t">
            <a:spAutoFit/>
          </a:bodyPr>
          <a:lstStyle/>
          <a:p>
            <a:pPr marL="0" lvl="0" indent="0" algn="l">
              <a:lnSpc>
                <a:spcPts val="7680"/>
              </a:lnSpc>
            </a:pPr>
            <a:r>
              <a:rPr lang="en-US" sz="8000" spc="-480">
                <a:solidFill>
                  <a:srgbClr val="0B4E7C"/>
                </a:solidFill>
                <a:latin typeface="Rustic Printed"/>
                <a:ea typeface="Rustic Printed"/>
                <a:cs typeface="Rustic Printed"/>
                <a:sym typeface="Rustic Printed"/>
              </a:rPr>
              <a:t>THE PROBLEM WE'RE SOLVING</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7578776" y="2111578"/>
            <a:ext cx="9988448" cy="1541116"/>
            <a:chOff x="0" y="0"/>
            <a:chExt cx="13317931" cy="2054822"/>
          </a:xfrm>
        </p:grpSpPr>
        <p:sp>
          <p:nvSpPr>
            <p:cNvPr id="5" name="Freeform 5"/>
            <p:cNvSpPr/>
            <p:nvPr/>
          </p:nvSpPr>
          <p:spPr>
            <a:xfrm>
              <a:off x="19050" y="19050"/>
              <a:ext cx="13279882" cy="2016760"/>
            </a:xfrm>
            <a:custGeom>
              <a:avLst/>
              <a:gdLst/>
              <a:ahLst/>
              <a:cxnLst/>
              <a:rect l="l" t="t" r="r" b="b"/>
              <a:pathLst>
                <a:path w="13279882" h="2016760">
                  <a:moveTo>
                    <a:pt x="0" y="182880"/>
                  </a:moveTo>
                  <a:cubicBezTo>
                    <a:pt x="0" y="81915"/>
                    <a:pt x="83185" y="0"/>
                    <a:pt x="185801" y="0"/>
                  </a:cubicBezTo>
                  <a:lnTo>
                    <a:pt x="13094081" y="0"/>
                  </a:lnTo>
                  <a:cubicBezTo>
                    <a:pt x="13196697" y="0"/>
                    <a:pt x="13279882" y="81915"/>
                    <a:pt x="13279882" y="182880"/>
                  </a:cubicBezTo>
                  <a:lnTo>
                    <a:pt x="13279882" y="1833880"/>
                  </a:lnTo>
                  <a:cubicBezTo>
                    <a:pt x="13279882" y="1934845"/>
                    <a:pt x="13196697" y="2016760"/>
                    <a:pt x="13094081" y="2016760"/>
                  </a:cubicBezTo>
                  <a:lnTo>
                    <a:pt x="185801" y="2016760"/>
                  </a:lnTo>
                  <a:cubicBezTo>
                    <a:pt x="83185" y="2016760"/>
                    <a:pt x="0" y="1934845"/>
                    <a:pt x="0" y="1833880"/>
                  </a:cubicBezTo>
                  <a:close/>
                </a:path>
              </a:pathLst>
            </a:custGeom>
            <a:solidFill>
              <a:srgbClr val="FAF9F5"/>
            </a:solidFill>
          </p:spPr>
        </p:sp>
        <p:sp>
          <p:nvSpPr>
            <p:cNvPr id="6" name="Freeform 6"/>
            <p:cNvSpPr/>
            <p:nvPr/>
          </p:nvSpPr>
          <p:spPr>
            <a:xfrm>
              <a:off x="0" y="0"/>
              <a:ext cx="13317982" cy="2054860"/>
            </a:xfrm>
            <a:custGeom>
              <a:avLst/>
              <a:gdLst/>
              <a:ahLst/>
              <a:cxnLst/>
              <a:rect l="l" t="t" r="r" b="b"/>
              <a:pathLst>
                <a:path w="13317982" h="2054860">
                  <a:moveTo>
                    <a:pt x="0" y="201930"/>
                  </a:moveTo>
                  <a:cubicBezTo>
                    <a:pt x="0" y="90170"/>
                    <a:pt x="91948" y="0"/>
                    <a:pt x="204851" y="0"/>
                  </a:cubicBezTo>
                  <a:lnTo>
                    <a:pt x="13113131" y="0"/>
                  </a:lnTo>
                  <a:lnTo>
                    <a:pt x="13113131" y="19050"/>
                  </a:lnTo>
                  <a:lnTo>
                    <a:pt x="13113131" y="0"/>
                  </a:lnTo>
                  <a:cubicBezTo>
                    <a:pt x="13226035" y="0"/>
                    <a:pt x="13317982" y="90170"/>
                    <a:pt x="13317982" y="201930"/>
                  </a:cubicBezTo>
                  <a:lnTo>
                    <a:pt x="13298932" y="201930"/>
                  </a:lnTo>
                  <a:lnTo>
                    <a:pt x="13317982" y="201930"/>
                  </a:lnTo>
                  <a:lnTo>
                    <a:pt x="13317982" y="1852930"/>
                  </a:lnTo>
                  <a:lnTo>
                    <a:pt x="13298932" y="1852930"/>
                  </a:lnTo>
                  <a:lnTo>
                    <a:pt x="13317982" y="1852930"/>
                  </a:lnTo>
                  <a:cubicBezTo>
                    <a:pt x="13317982" y="1964690"/>
                    <a:pt x="13226035" y="2054860"/>
                    <a:pt x="13113131" y="2054860"/>
                  </a:cubicBezTo>
                  <a:lnTo>
                    <a:pt x="13113131" y="2035810"/>
                  </a:lnTo>
                  <a:lnTo>
                    <a:pt x="13113131" y="2054860"/>
                  </a:lnTo>
                  <a:lnTo>
                    <a:pt x="204851" y="2054860"/>
                  </a:lnTo>
                  <a:lnTo>
                    <a:pt x="204851" y="2035810"/>
                  </a:lnTo>
                  <a:lnTo>
                    <a:pt x="204851" y="2054860"/>
                  </a:lnTo>
                  <a:cubicBezTo>
                    <a:pt x="91948" y="2054860"/>
                    <a:pt x="0" y="1964690"/>
                    <a:pt x="0" y="1852930"/>
                  </a:cubicBezTo>
                  <a:lnTo>
                    <a:pt x="0" y="201930"/>
                  </a:lnTo>
                  <a:lnTo>
                    <a:pt x="19050" y="201930"/>
                  </a:lnTo>
                  <a:lnTo>
                    <a:pt x="0" y="201930"/>
                  </a:lnTo>
                  <a:moveTo>
                    <a:pt x="38100" y="201930"/>
                  </a:moveTo>
                  <a:lnTo>
                    <a:pt x="38100" y="1852930"/>
                  </a:lnTo>
                  <a:lnTo>
                    <a:pt x="19050" y="1852930"/>
                  </a:lnTo>
                  <a:lnTo>
                    <a:pt x="38100" y="1852930"/>
                  </a:lnTo>
                  <a:cubicBezTo>
                    <a:pt x="38100" y="1943100"/>
                    <a:pt x="112522" y="2016760"/>
                    <a:pt x="204851" y="2016760"/>
                  </a:cubicBezTo>
                  <a:lnTo>
                    <a:pt x="13113131" y="2016760"/>
                  </a:lnTo>
                  <a:cubicBezTo>
                    <a:pt x="13205461" y="2016760"/>
                    <a:pt x="13279882" y="1943100"/>
                    <a:pt x="13279882" y="1852930"/>
                  </a:cubicBezTo>
                  <a:lnTo>
                    <a:pt x="13279882" y="201930"/>
                  </a:lnTo>
                  <a:cubicBezTo>
                    <a:pt x="13279882" y="111760"/>
                    <a:pt x="13205461" y="38100"/>
                    <a:pt x="13113131" y="38100"/>
                  </a:cubicBezTo>
                  <a:lnTo>
                    <a:pt x="204851" y="38100"/>
                  </a:lnTo>
                  <a:lnTo>
                    <a:pt x="204851" y="19050"/>
                  </a:lnTo>
                  <a:lnTo>
                    <a:pt x="204851" y="38100"/>
                  </a:lnTo>
                  <a:cubicBezTo>
                    <a:pt x="112522" y="38100"/>
                    <a:pt x="38100" y="111760"/>
                    <a:pt x="38100" y="201930"/>
                  </a:cubicBezTo>
                  <a:close/>
                </a:path>
              </a:pathLst>
            </a:custGeom>
            <a:solidFill>
              <a:srgbClr val="EEE27D"/>
            </a:solidFill>
          </p:spPr>
        </p:sp>
      </p:grpSp>
      <p:grpSp>
        <p:nvGrpSpPr>
          <p:cNvPr id="7" name="Group 7"/>
          <p:cNvGrpSpPr/>
          <p:nvPr/>
        </p:nvGrpSpPr>
        <p:grpSpPr>
          <a:xfrm>
            <a:off x="7564488" y="2125866"/>
            <a:ext cx="114300" cy="1512541"/>
            <a:chOff x="0" y="0"/>
            <a:chExt cx="152400" cy="2016722"/>
          </a:xfrm>
        </p:grpSpPr>
        <p:sp>
          <p:nvSpPr>
            <p:cNvPr id="8" name="Freeform 8"/>
            <p:cNvSpPr/>
            <p:nvPr/>
          </p:nvSpPr>
          <p:spPr>
            <a:xfrm>
              <a:off x="0" y="0"/>
              <a:ext cx="152400" cy="2016760"/>
            </a:xfrm>
            <a:custGeom>
              <a:avLst/>
              <a:gdLst/>
              <a:ahLst/>
              <a:cxnLst/>
              <a:rect l="l" t="t" r="r" b="b"/>
              <a:pathLst>
                <a:path w="152400" h="2016760">
                  <a:moveTo>
                    <a:pt x="0" y="76200"/>
                  </a:moveTo>
                  <a:cubicBezTo>
                    <a:pt x="0" y="34163"/>
                    <a:pt x="34163" y="0"/>
                    <a:pt x="76200" y="0"/>
                  </a:cubicBezTo>
                  <a:cubicBezTo>
                    <a:pt x="118237" y="0"/>
                    <a:pt x="152400" y="34163"/>
                    <a:pt x="152400" y="76200"/>
                  </a:cubicBezTo>
                  <a:lnTo>
                    <a:pt x="152400" y="1940560"/>
                  </a:lnTo>
                  <a:cubicBezTo>
                    <a:pt x="152400" y="1982597"/>
                    <a:pt x="118237" y="2016760"/>
                    <a:pt x="76200" y="2016760"/>
                  </a:cubicBezTo>
                  <a:cubicBezTo>
                    <a:pt x="34163" y="2016760"/>
                    <a:pt x="0" y="1982597"/>
                    <a:pt x="0" y="1940560"/>
                  </a:cubicBezTo>
                  <a:close/>
                </a:path>
              </a:pathLst>
            </a:custGeom>
            <a:solidFill>
              <a:srgbClr val="EEE27D"/>
            </a:solidFill>
          </p:spPr>
        </p:sp>
      </p:grpSp>
      <p:sp>
        <p:nvSpPr>
          <p:cNvPr id="9" name="Freeform 9" descr="preencoded.png"/>
          <p:cNvSpPr/>
          <p:nvPr/>
        </p:nvSpPr>
        <p:spPr>
          <a:xfrm>
            <a:off x="7593063" y="4498629"/>
            <a:ext cx="419995" cy="419995"/>
          </a:xfrm>
          <a:custGeom>
            <a:avLst/>
            <a:gdLst/>
            <a:ahLst/>
            <a:cxnLst/>
            <a:rect l="l" t="t" r="r" b="b"/>
            <a:pathLst>
              <a:path w="419995" h="419995">
                <a:moveTo>
                  <a:pt x="0" y="0"/>
                </a:moveTo>
                <a:lnTo>
                  <a:pt x="419996" y="0"/>
                </a:lnTo>
                <a:lnTo>
                  <a:pt x="419996" y="419995"/>
                </a:lnTo>
                <a:lnTo>
                  <a:pt x="0" y="41999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descr="preencoded.png"/>
          <p:cNvSpPr/>
          <p:nvPr/>
        </p:nvSpPr>
        <p:spPr>
          <a:xfrm>
            <a:off x="7593063" y="6119660"/>
            <a:ext cx="419995" cy="419995"/>
          </a:xfrm>
          <a:custGeom>
            <a:avLst/>
            <a:gdLst/>
            <a:ahLst/>
            <a:cxnLst/>
            <a:rect l="l" t="t" r="r" b="b"/>
            <a:pathLst>
              <a:path w="419995" h="419995">
                <a:moveTo>
                  <a:pt x="0" y="0"/>
                </a:moveTo>
                <a:lnTo>
                  <a:pt x="419996" y="0"/>
                </a:lnTo>
                <a:lnTo>
                  <a:pt x="419996" y="419995"/>
                </a:lnTo>
                <a:lnTo>
                  <a:pt x="0" y="419995"/>
                </a:lnTo>
                <a:lnTo>
                  <a:pt x="0" y="0"/>
                </a:lnTo>
                <a:close/>
              </a:path>
            </a:pathLst>
          </a:custGeom>
          <a:blipFill>
            <a:blip r:embed="rId7">
              <a:extLst>
                <a:ext uri="{96DAC541-7B7A-43D3-8B79-37D633B846F1}">
                  <asvg:svgBlip xmlns="" xmlns:asvg="http://schemas.microsoft.com/office/drawing/2016/SVG/main" r:embed="rId8"/>
                </a:ext>
              </a:extLst>
            </a:blip>
            <a:stretch>
              <a:fillRect l="-13332" r="-13332"/>
            </a:stretch>
          </a:blipFill>
        </p:spPr>
      </p:sp>
      <p:sp>
        <p:nvSpPr>
          <p:cNvPr id="11" name="Freeform 11" descr="preencoded.png"/>
          <p:cNvSpPr/>
          <p:nvPr/>
        </p:nvSpPr>
        <p:spPr>
          <a:xfrm>
            <a:off x="7593063" y="7740701"/>
            <a:ext cx="419995" cy="419995"/>
          </a:xfrm>
          <a:custGeom>
            <a:avLst/>
            <a:gdLst/>
            <a:ahLst/>
            <a:cxnLst/>
            <a:rect l="l" t="t" r="r" b="b"/>
            <a:pathLst>
              <a:path w="419995" h="419995">
                <a:moveTo>
                  <a:pt x="0" y="0"/>
                </a:moveTo>
                <a:lnTo>
                  <a:pt x="419996" y="0"/>
                </a:lnTo>
                <a:lnTo>
                  <a:pt x="419996" y="419995"/>
                </a:lnTo>
                <a:lnTo>
                  <a:pt x="0" y="419995"/>
                </a:lnTo>
                <a:lnTo>
                  <a:pt x="0" y="0"/>
                </a:lnTo>
                <a:close/>
              </a:path>
            </a:pathLst>
          </a:custGeom>
          <a:blipFill>
            <a:blip r:embed="rId9">
              <a:extLst>
                <a:ext uri="{96DAC541-7B7A-43D3-8B79-37D633B846F1}">
                  <asvg:svgBlip xmlns="" xmlns:asvg="http://schemas.microsoft.com/office/drawing/2016/SVG/main" r:embed="rId10"/>
                </a:ext>
              </a:extLst>
            </a:blip>
            <a:stretch>
              <a:fillRect t="-8887" b="-8890"/>
            </a:stretch>
          </a:blipFill>
        </p:spPr>
      </p:sp>
      <p:grpSp>
        <p:nvGrpSpPr>
          <p:cNvPr id="12" name="Group 12"/>
          <p:cNvGrpSpPr/>
          <p:nvPr/>
        </p:nvGrpSpPr>
        <p:grpSpPr>
          <a:xfrm>
            <a:off x="0" y="0"/>
            <a:ext cx="247650" cy="10287000"/>
            <a:chOff x="0" y="0"/>
            <a:chExt cx="65225" cy="2709333"/>
          </a:xfrm>
        </p:grpSpPr>
        <p:sp>
          <p:nvSpPr>
            <p:cNvPr id="13" name="Freeform 13"/>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14" name="TextBox 14"/>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15" name="Freeform 15"/>
          <p:cNvSpPr/>
          <p:nvPr/>
        </p:nvSpPr>
        <p:spPr>
          <a:xfrm>
            <a:off x="586981" y="1292361"/>
            <a:ext cx="6473812" cy="3416265"/>
          </a:xfrm>
          <a:custGeom>
            <a:avLst/>
            <a:gdLst/>
            <a:ahLst/>
            <a:cxnLst/>
            <a:rect l="l" t="t" r="r" b="b"/>
            <a:pathLst>
              <a:path w="6473812" h="3416265">
                <a:moveTo>
                  <a:pt x="0" y="0"/>
                </a:moveTo>
                <a:lnTo>
                  <a:pt x="6473812" y="0"/>
                </a:lnTo>
                <a:lnTo>
                  <a:pt x="6473812" y="3416266"/>
                </a:lnTo>
                <a:lnTo>
                  <a:pt x="0" y="3416266"/>
                </a:lnTo>
                <a:lnTo>
                  <a:pt x="0" y="0"/>
                </a:lnTo>
                <a:close/>
              </a:path>
            </a:pathLst>
          </a:custGeom>
          <a:blipFill>
            <a:blip r:embed="rId11"/>
            <a:stretch>
              <a:fillRect l="-7927" b="-6092"/>
            </a:stretch>
          </a:blipFill>
        </p:spPr>
      </p:sp>
      <p:sp>
        <p:nvSpPr>
          <p:cNvPr id="16" name="Freeform 16"/>
          <p:cNvSpPr/>
          <p:nvPr/>
        </p:nvSpPr>
        <p:spPr>
          <a:xfrm>
            <a:off x="586981" y="4949816"/>
            <a:ext cx="6473812" cy="4849110"/>
          </a:xfrm>
          <a:custGeom>
            <a:avLst/>
            <a:gdLst/>
            <a:ahLst/>
            <a:cxnLst/>
            <a:rect l="l" t="t" r="r" b="b"/>
            <a:pathLst>
              <a:path w="6473812" h="4849110">
                <a:moveTo>
                  <a:pt x="0" y="0"/>
                </a:moveTo>
                <a:lnTo>
                  <a:pt x="6473812" y="0"/>
                </a:lnTo>
                <a:lnTo>
                  <a:pt x="6473812" y="4849110"/>
                </a:lnTo>
                <a:lnTo>
                  <a:pt x="0" y="4849110"/>
                </a:lnTo>
                <a:lnTo>
                  <a:pt x="0" y="0"/>
                </a:lnTo>
                <a:close/>
              </a:path>
            </a:pathLst>
          </a:custGeom>
          <a:blipFill>
            <a:blip r:embed="rId12"/>
            <a:stretch>
              <a:fillRect/>
            </a:stretch>
          </a:blipFill>
        </p:spPr>
      </p:sp>
      <p:sp>
        <p:nvSpPr>
          <p:cNvPr id="17" name="TextBox 17"/>
          <p:cNvSpPr txBox="1"/>
          <p:nvPr/>
        </p:nvSpPr>
        <p:spPr>
          <a:xfrm>
            <a:off x="7917361" y="2345379"/>
            <a:ext cx="3705377" cy="412852"/>
          </a:xfrm>
          <a:prstGeom prst="rect">
            <a:avLst/>
          </a:prstGeom>
        </p:spPr>
        <p:txBody>
          <a:bodyPr lIns="0" tIns="0" rIns="0" bIns="0" rtlCol="0" anchor="t">
            <a:spAutoFit/>
          </a:bodyPr>
          <a:lstStyle/>
          <a:p>
            <a:pPr algn="l">
              <a:lnSpc>
                <a:spcPts val="3062"/>
              </a:lnSpc>
            </a:pPr>
            <a:r>
              <a:rPr lang="en-US" sz="2437">
                <a:solidFill>
                  <a:srgbClr val="384653"/>
                </a:solidFill>
                <a:latin typeface="Arimo"/>
                <a:ea typeface="Arimo"/>
                <a:cs typeface="Arimo"/>
                <a:sym typeface="Arimo"/>
              </a:rPr>
              <a:t>Random Forest Regressor</a:t>
            </a:r>
          </a:p>
        </p:txBody>
      </p:sp>
      <p:sp>
        <p:nvSpPr>
          <p:cNvPr id="18" name="TextBox 18"/>
          <p:cNvSpPr txBox="1"/>
          <p:nvPr/>
        </p:nvSpPr>
        <p:spPr>
          <a:xfrm>
            <a:off x="7917361" y="2822972"/>
            <a:ext cx="9397003" cy="576853"/>
          </a:xfrm>
          <a:prstGeom prst="rect">
            <a:avLst/>
          </a:prstGeom>
        </p:spPr>
        <p:txBody>
          <a:bodyPr lIns="0" tIns="0" rIns="0" bIns="0" rtlCol="0" anchor="t">
            <a:spAutoFit/>
          </a:bodyPr>
          <a:lstStyle/>
          <a:p>
            <a:pPr algn="l">
              <a:lnSpc>
                <a:spcPts val="2125"/>
              </a:lnSpc>
            </a:pPr>
            <a:r>
              <a:rPr lang="en-US" sz="1625">
                <a:solidFill>
                  <a:srgbClr val="384653"/>
                </a:solidFill>
                <a:latin typeface="Roboto"/>
                <a:ea typeface="Roboto"/>
                <a:cs typeface="Roboto"/>
                <a:sym typeface="Roboto"/>
              </a:rPr>
              <a:t>A powerful ensemble learning method that combines multiple decision trees to produce accurate predictions while minimizing overfitting risks.</a:t>
            </a:r>
          </a:p>
        </p:txBody>
      </p:sp>
      <p:sp>
        <p:nvSpPr>
          <p:cNvPr id="19" name="TextBox 19"/>
          <p:cNvSpPr txBox="1"/>
          <p:nvPr/>
        </p:nvSpPr>
        <p:spPr>
          <a:xfrm>
            <a:off x="7593063" y="3852567"/>
            <a:ext cx="3150241" cy="412852"/>
          </a:xfrm>
          <a:prstGeom prst="rect">
            <a:avLst/>
          </a:prstGeom>
        </p:spPr>
        <p:txBody>
          <a:bodyPr lIns="0" tIns="0" rIns="0" bIns="0" rtlCol="0" anchor="t">
            <a:spAutoFit/>
          </a:bodyPr>
          <a:lstStyle/>
          <a:p>
            <a:pPr algn="l">
              <a:lnSpc>
                <a:spcPts val="3062"/>
              </a:lnSpc>
            </a:pPr>
            <a:r>
              <a:rPr lang="en-US" sz="2437">
                <a:solidFill>
                  <a:srgbClr val="2E3C4E"/>
                </a:solidFill>
                <a:latin typeface="Arimo"/>
                <a:ea typeface="Arimo"/>
                <a:cs typeface="Arimo"/>
                <a:sym typeface="Arimo"/>
              </a:rPr>
              <a:t>Why This Algorithm?</a:t>
            </a:r>
          </a:p>
        </p:txBody>
      </p:sp>
      <p:sp>
        <p:nvSpPr>
          <p:cNvPr id="20" name="TextBox 20"/>
          <p:cNvSpPr txBox="1"/>
          <p:nvPr/>
        </p:nvSpPr>
        <p:spPr>
          <a:xfrm>
            <a:off x="7593063" y="5093941"/>
            <a:ext cx="2625176" cy="347215"/>
          </a:xfrm>
          <a:prstGeom prst="rect">
            <a:avLst/>
          </a:prstGeom>
        </p:spPr>
        <p:txBody>
          <a:bodyPr lIns="0" tIns="0" rIns="0" bIns="0" rtlCol="0" anchor="t">
            <a:spAutoFit/>
          </a:bodyPr>
          <a:lstStyle/>
          <a:p>
            <a:pPr algn="l">
              <a:lnSpc>
                <a:spcPts val="2562"/>
              </a:lnSpc>
            </a:pPr>
            <a:r>
              <a:rPr lang="en-US" sz="2062">
                <a:solidFill>
                  <a:srgbClr val="384653"/>
                </a:solidFill>
                <a:latin typeface="Arimo"/>
                <a:ea typeface="Arimo"/>
                <a:cs typeface="Arimo"/>
                <a:sym typeface="Arimo"/>
              </a:rPr>
              <a:t>Precision</a:t>
            </a:r>
          </a:p>
        </p:txBody>
      </p:sp>
      <p:sp>
        <p:nvSpPr>
          <p:cNvPr id="21" name="TextBox 21"/>
          <p:cNvSpPr txBox="1"/>
          <p:nvPr/>
        </p:nvSpPr>
        <p:spPr>
          <a:xfrm>
            <a:off x="7593063" y="5505898"/>
            <a:ext cx="9959873" cy="302714"/>
          </a:xfrm>
          <a:prstGeom prst="rect">
            <a:avLst/>
          </a:prstGeom>
        </p:spPr>
        <p:txBody>
          <a:bodyPr lIns="0" tIns="0" rIns="0" bIns="0" rtlCol="0" anchor="t">
            <a:spAutoFit/>
          </a:bodyPr>
          <a:lstStyle/>
          <a:p>
            <a:pPr algn="l">
              <a:lnSpc>
                <a:spcPts val="2125"/>
              </a:lnSpc>
            </a:pPr>
            <a:r>
              <a:rPr lang="en-US" sz="1625">
                <a:solidFill>
                  <a:srgbClr val="384653"/>
                </a:solidFill>
                <a:latin typeface="Roboto"/>
                <a:ea typeface="Roboto"/>
                <a:cs typeface="Roboto"/>
                <a:sym typeface="Roboto"/>
              </a:rPr>
              <a:t>Delivers accurate predictions for continuous values</a:t>
            </a:r>
          </a:p>
        </p:txBody>
      </p:sp>
      <p:sp>
        <p:nvSpPr>
          <p:cNvPr id="22" name="TextBox 22"/>
          <p:cNvSpPr txBox="1"/>
          <p:nvPr/>
        </p:nvSpPr>
        <p:spPr>
          <a:xfrm>
            <a:off x="7593063" y="6714973"/>
            <a:ext cx="2666105" cy="347215"/>
          </a:xfrm>
          <a:prstGeom prst="rect">
            <a:avLst/>
          </a:prstGeom>
        </p:spPr>
        <p:txBody>
          <a:bodyPr lIns="0" tIns="0" rIns="0" bIns="0" rtlCol="0" anchor="t">
            <a:spAutoFit/>
          </a:bodyPr>
          <a:lstStyle/>
          <a:p>
            <a:pPr algn="l">
              <a:lnSpc>
                <a:spcPts val="2562"/>
              </a:lnSpc>
            </a:pPr>
            <a:r>
              <a:rPr lang="en-US" sz="2062">
                <a:solidFill>
                  <a:srgbClr val="384653"/>
                </a:solidFill>
                <a:latin typeface="Arimo"/>
                <a:ea typeface="Arimo"/>
                <a:cs typeface="Arimo"/>
                <a:sym typeface="Arimo"/>
              </a:rPr>
              <a:t>Multi-feature Handling</a:t>
            </a:r>
          </a:p>
        </p:txBody>
      </p:sp>
      <p:sp>
        <p:nvSpPr>
          <p:cNvPr id="23" name="TextBox 23"/>
          <p:cNvSpPr txBox="1"/>
          <p:nvPr/>
        </p:nvSpPr>
        <p:spPr>
          <a:xfrm>
            <a:off x="7593063" y="7126929"/>
            <a:ext cx="9959873" cy="302714"/>
          </a:xfrm>
          <a:prstGeom prst="rect">
            <a:avLst/>
          </a:prstGeom>
        </p:spPr>
        <p:txBody>
          <a:bodyPr lIns="0" tIns="0" rIns="0" bIns="0" rtlCol="0" anchor="t">
            <a:spAutoFit/>
          </a:bodyPr>
          <a:lstStyle/>
          <a:p>
            <a:pPr algn="l">
              <a:lnSpc>
                <a:spcPts val="2125"/>
              </a:lnSpc>
            </a:pPr>
            <a:r>
              <a:rPr lang="en-US" sz="1625">
                <a:solidFill>
                  <a:srgbClr val="384653"/>
                </a:solidFill>
                <a:latin typeface="Roboto"/>
                <a:ea typeface="Roboto"/>
                <a:cs typeface="Roboto"/>
                <a:sym typeface="Roboto"/>
              </a:rPr>
              <a:t>Manages diverse input variables effectively</a:t>
            </a:r>
          </a:p>
        </p:txBody>
      </p:sp>
      <p:sp>
        <p:nvSpPr>
          <p:cNvPr id="24" name="TextBox 24"/>
          <p:cNvSpPr txBox="1"/>
          <p:nvPr/>
        </p:nvSpPr>
        <p:spPr>
          <a:xfrm>
            <a:off x="7593063" y="8336013"/>
            <a:ext cx="2625176" cy="347215"/>
          </a:xfrm>
          <a:prstGeom prst="rect">
            <a:avLst/>
          </a:prstGeom>
        </p:spPr>
        <p:txBody>
          <a:bodyPr lIns="0" tIns="0" rIns="0" bIns="0" rtlCol="0" anchor="t">
            <a:spAutoFit/>
          </a:bodyPr>
          <a:lstStyle/>
          <a:p>
            <a:pPr algn="l">
              <a:lnSpc>
                <a:spcPts val="2562"/>
              </a:lnSpc>
            </a:pPr>
            <a:r>
              <a:rPr lang="en-US" sz="2062">
                <a:solidFill>
                  <a:srgbClr val="384653"/>
                </a:solidFill>
                <a:latin typeface="Arimo"/>
                <a:ea typeface="Arimo"/>
                <a:cs typeface="Arimo"/>
                <a:sym typeface="Arimo"/>
              </a:rPr>
              <a:t>Robustness</a:t>
            </a:r>
          </a:p>
        </p:txBody>
      </p:sp>
      <p:sp>
        <p:nvSpPr>
          <p:cNvPr id="25" name="TextBox 25"/>
          <p:cNvSpPr txBox="1"/>
          <p:nvPr/>
        </p:nvSpPr>
        <p:spPr>
          <a:xfrm>
            <a:off x="7593063" y="8747970"/>
            <a:ext cx="9959873" cy="302714"/>
          </a:xfrm>
          <a:prstGeom prst="rect">
            <a:avLst/>
          </a:prstGeom>
        </p:spPr>
        <p:txBody>
          <a:bodyPr lIns="0" tIns="0" rIns="0" bIns="0" rtlCol="0" anchor="t">
            <a:spAutoFit/>
          </a:bodyPr>
          <a:lstStyle/>
          <a:p>
            <a:pPr algn="l">
              <a:lnSpc>
                <a:spcPts val="2125"/>
              </a:lnSpc>
            </a:pPr>
            <a:r>
              <a:rPr lang="en-US" sz="1625">
                <a:solidFill>
                  <a:srgbClr val="384653"/>
                </a:solidFill>
                <a:latin typeface="Roboto"/>
                <a:ea typeface="Roboto"/>
                <a:cs typeface="Roboto"/>
                <a:sym typeface="Roboto"/>
              </a:rPr>
              <a:t>Reduces overfitting through ensemble averaging</a:t>
            </a:r>
          </a:p>
        </p:txBody>
      </p:sp>
      <p:sp>
        <p:nvSpPr>
          <p:cNvPr id="26" name="TextBox 26"/>
          <p:cNvSpPr txBox="1"/>
          <p:nvPr/>
        </p:nvSpPr>
        <p:spPr>
          <a:xfrm>
            <a:off x="7490451" y="1074744"/>
            <a:ext cx="10076811" cy="859210"/>
          </a:xfrm>
          <a:prstGeom prst="rect">
            <a:avLst/>
          </a:prstGeom>
        </p:spPr>
        <p:txBody>
          <a:bodyPr wrap="square" lIns="0" tIns="0" rIns="0" bIns="0" rtlCol="0" anchor="t">
            <a:spAutoFit/>
          </a:bodyPr>
          <a:lstStyle/>
          <a:p>
            <a:pPr marL="0" lvl="0" indent="0" algn="ctr">
              <a:lnSpc>
                <a:spcPts val="6719"/>
              </a:lnSpc>
            </a:pPr>
            <a:r>
              <a:rPr lang="en-US" sz="5400" spc="-419" dirty="0" smtClean="0">
                <a:solidFill>
                  <a:srgbClr val="0B4E7C"/>
                </a:solidFill>
                <a:latin typeface="Rustic Printed"/>
                <a:ea typeface="Rustic Printed"/>
                <a:cs typeface="Rustic Printed"/>
                <a:sym typeface="Rustic Printed"/>
              </a:rPr>
              <a:t>MACHINE  LEARNING  </a:t>
            </a:r>
            <a:r>
              <a:rPr lang="en-US" sz="5400" spc="-419" dirty="0">
                <a:solidFill>
                  <a:srgbClr val="0B4E7C"/>
                </a:solidFill>
                <a:latin typeface="Rustic Printed"/>
                <a:ea typeface="Rustic Printed"/>
                <a:cs typeface="Rustic Printed"/>
                <a:sym typeface="Rustic Printed"/>
              </a:rPr>
              <a:t>APPROACH</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033352" y="-1301265"/>
            <a:ext cx="9129926" cy="12889531"/>
            <a:chOff x="0" y="0"/>
            <a:chExt cx="2573791" cy="3633650"/>
          </a:xfrm>
        </p:grpSpPr>
        <p:sp>
          <p:nvSpPr>
            <p:cNvPr id="4" name="Freeform 4"/>
            <p:cNvSpPr/>
            <p:nvPr/>
          </p:nvSpPr>
          <p:spPr>
            <a:xfrm>
              <a:off x="0" y="0"/>
              <a:ext cx="2573791" cy="3633650"/>
            </a:xfrm>
            <a:custGeom>
              <a:avLst/>
              <a:gdLst/>
              <a:ahLst/>
              <a:cxnLst/>
              <a:rect l="l" t="t" r="r" b="b"/>
              <a:pathLst>
                <a:path w="2573791" h="3633650">
                  <a:moveTo>
                    <a:pt x="43247" y="0"/>
                  </a:moveTo>
                  <a:lnTo>
                    <a:pt x="2530544" y="0"/>
                  </a:lnTo>
                  <a:cubicBezTo>
                    <a:pt x="2542014" y="0"/>
                    <a:pt x="2553014" y="4556"/>
                    <a:pt x="2561124" y="12667"/>
                  </a:cubicBezTo>
                  <a:cubicBezTo>
                    <a:pt x="2569235" y="20777"/>
                    <a:pt x="2573791" y="31777"/>
                    <a:pt x="2573791" y="43247"/>
                  </a:cubicBezTo>
                  <a:lnTo>
                    <a:pt x="2573791" y="3590404"/>
                  </a:lnTo>
                  <a:cubicBezTo>
                    <a:pt x="2573791" y="3614288"/>
                    <a:pt x="2554429" y="3633650"/>
                    <a:pt x="2530544" y="3633650"/>
                  </a:cubicBezTo>
                  <a:lnTo>
                    <a:pt x="43247" y="3633650"/>
                  </a:lnTo>
                  <a:cubicBezTo>
                    <a:pt x="19362" y="3633650"/>
                    <a:pt x="0" y="3614288"/>
                    <a:pt x="0" y="3590404"/>
                  </a:cubicBezTo>
                  <a:lnTo>
                    <a:pt x="0" y="43247"/>
                  </a:lnTo>
                  <a:cubicBezTo>
                    <a:pt x="0" y="19362"/>
                    <a:pt x="19362" y="0"/>
                    <a:pt x="43247" y="0"/>
                  </a:cubicBezTo>
                  <a:close/>
                </a:path>
              </a:pathLst>
            </a:custGeom>
            <a:solidFill>
              <a:srgbClr val="BDD2F6"/>
            </a:solidFill>
          </p:spPr>
        </p:sp>
        <p:sp>
          <p:nvSpPr>
            <p:cNvPr id="5" name="TextBox 5"/>
            <p:cNvSpPr txBox="1"/>
            <p:nvPr/>
          </p:nvSpPr>
          <p:spPr>
            <a:xfrm>
              <a:off x="0" y="85725"/>
              <a:ext cx="2573791" cy="3547925"/>
            </a:xfrm>
            <a:prstGeom prst="rect">
              <a:avLst/>
            </a:prstGeom>
          </p:spPr>
          <p:txBody>
            <a:bodyPr lIns="50800" tIns="50800" rIns="50800" bIns="50800" rtlCol="0" anchor="ctr"/>
            <a:lstStyle/>
            <a:p>
              <a:pPr algn="ctr">
                <a:lnSpc>
                  <a:spcPts val="1925"/>
                </a:lnSpc>
              </a:pPr>
              <a:endParaRPr/>
            </a:p>
          </p:txBody>
        </p:sp>
      </p:grpSp>
      <p:sp>
        <p:nvSpPr>
          <p:cNvPr id="6" name="AutoShape 6"/>
          <p:cNvSpPr/>
          <p:nvPr/>
        </p:nvSpPr>
        <p:spPr>
          <a:xfrm flipV="1">
            <a:off x="11173841" y="-1414723"/>
            <a:ext cx="0" cy="13116447"/>
          </a:xfrm>
          <a:prstGeom prst="line">
            <a:avLst/>
          </a:prstGeom>
          <a:ln w="38100" cap="flat">
            <a:solidFill>
              <a:srgbClr val="373737"/>
            </a:solidFill>
            <a:prstDash val="solid"/>
            <a:headEnd type="none" w="sm" len="sm"/>
            <a:tailEnd type="none" w="sm" len="sm"/>
          </a:ln>
        </p:spPr>
      </p:sp>
      <p:sp>
        <p:nvSpPr>
          <p:cNvPr id="7" name="Freeform 7"/>
          <p:cNvSpPr/>
          <p:nvPr/>
        </p:nvSpPr>
        <p:spPr>
          <a:xfrm>
            <a:off x="9588845" y="7436600"/>
            <a:ext cx="889015" cy="1523235"/>
          </a:xfrm>
          <a:custGeom>
            <a:avLst/>
            <a:gdLst/>
            <a:ahLst/>
            <a:cxnLst/>
            <a:rect l="l" t="t" r="r" b="b"/>
            <a:pathLst>
              <a:path w="889015" h="1523235">
                <a:moveTo>
                  <a:pt x="0" y="0"/>
                </a:moveTo>
                <a:lnTo>
                  <a:pt x="889015" y="0"/>
                </a:lnTo>
                <a:lnTo>
                  <a:pt x="889015" y="1523234"/>
                </a:lnTo>
                <a:lnTo>
                  <a:pt x="0" y="15232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343860" y="1456469"/>
            <a:ext cx="7800140" cy="5002581"/>
          </a:xfrm>
          <a:custGeom>
            <a:avLst/>
            <a:gdLst/>
            <a:ahLst/>
            <a:cxnLst/>
            <a:rect l="l" t="t" r="r" b="b"/>
            <a:pathLst>
              <a:path w="7800140" h="5002581">
                <a:moveTo>
                  <a:pt x="0" y="0"/>
                </a:moveTo>
                <a:lnTo>
                  <a:pt x="7800140" y="0"/>
                </a:lnTo>
                <a:lnTo>
                  <a:pt x="7800140" y="5002581"/>
                </a:lnTo>
                <a:lnTo>
                  <a:pt x="0" y="5002581"/>
                </a:lnTo>
                <a:lnTo>
                  <a:pt x="0" y="0"/>
                </a:lnTo>
                <a:close/>
              </a:path>
            </a:pathLst>
          </a:custGeom>
          <a:blipFill>
            <a:blip r:embed="rId5"/>
            <a:stretch>
              <a:fillRect t="-1941" b="-1941"/>
            </a:stretch>
          </a:blipFill>
        </p:spPr>
      </p:sp>
      <p:sp>
        <p:nvSpPr>
          <p:cNvPr id="9" name="TextBox 9"/>
          <p:cNvSpPr txBox="1"/>
          <p:nvPr/>
        </p:nvSpPr>
        <p:spPr>
          <a:xfrm>
            <a:off x="380006" y="262320"/>
            <a:ext cx="9923697" cy="802079"/>
          </a:xfrm>
          <a:prstGeom prst="rect">
            <a:avLst/>
          </a:prstGeom>
        </p:spPr>
        <p:txBody>
          <a:bodyPr lIns="0" tIns="0" rIns="0" bIns="0" rtlCol="0" anchor="t">
            <a:spAutoFit/>
          </a:bodyPr>
          <a:lstStyle/>
          <a:p>
            <a:pPr marL="0" lvl="0" indent="0" algn="ctr">
              <a:lnSpc>
                <a:spcPts val="6719"/>
              </a:lnSpc>
            </a:pPr>
            <a:r>
              <a:rPr lang="en-US" sz="5400" spc="-419" dirty="0">
                <a:solidFill>
                  <a:srgbClr val="0B4E7C"/>
                </a:solidFill>
                <a:latin typeface="Rustic Printed"/>
                <a:ea typeface="Rustic Printed"/>
                <a:cs typeface="Rustic Printed"/>
                <a:sym typeface="Rustic Printed"/>
              </a:rPr>
              <a:t>DATASET &amp; </a:t>
            </a:r>
            <a:r>
              <a:rPr lang="en-US" sz="5400" spc="-419" dirty="0" smtClean="0">
                <a:solidFill>
                  <a:srgbClr val="0B4E7C"/>
                </a:solidFill>
                <a:latin typeface="Rustic Printed"/>
                <a:ea typeface="Rustic Printed"/>
                <a:cs typeface="Rustic Printed"/>
                <a:sym typeface="Rustic Printed"/>
              </a:rPr>
              <a:t>DATA  PROCESSING</a:t>
            </a:r>
            <a:endParaRPr lang="en-US" sz="5400" spc="-419" dirty="0">
              <a:solidFill>
                <a:srgbClr val="0B4E7C"/>
              </a:solidFill>
              <a:latin typeface="Rustic Printed"/>
              <a:ea typeface="Rustic Printed"/>
              <a:cs typeface="Rustic Printed"/>
              <a:sym typeface="Rustic Printed"/>
            </a:endParaRPr>
          </a:p>
        </p:txBody>
      </p:sp>
      <p:grpSp>
        <p:nvGrpSpPr>
          <p:cNvPr id="10" name="Group 10"/>
          <p:cNvGrpSpPr/>
          <p:nvPr/>
        </p:nvGrpSpPr>
        <p:grpSpPr>
          <a:xfrm>
            <a:off x="11382377" y="554585"/>
            <a:ext cx="5876923" cy="980367"/>
            <a:chOff x="0" y="0"/>
            <a:chExt cx="6509552" cy="1085900"/>
          </a:xfrm>
        </p:grpSpPr>
        <p:sp>
          <p:nvSpPr>
            <p:cNvPr id="11" name="Freeform 11"/>
            <p:cNvSpPr/>
            <p:nvPr/>
          </p:nvSpPr>
          <p:spPr>
            <a:xfrm>
              <a:off x="0" y="0"/>
              <a:ext cx="6509552" cy="1085900"/>
            </a:xfrm>
            <a:custGeom>
              <a:avLst/>
              <a:gdLst/>
              <a:ahLst/>
              <a:cxnLst/>
              <a:rect l="l" t="t" r="r" b="b"/>
              <a:pathLst>
                <a:path w="6509552" h="1085900">
                  <a:moveTo>
                    <a:pt x="6509552" y="0"/>
                  </a:moveTo>
                  <a:lnTo>
                    <a:pt x="0" y="0"/>
                  </a:lnTo>
                  <a:lnTo>
                    <a:pt x="0" y="897940"/>
                  </a:lnTo>
                  <a:lnTo>
                    <a:pt x="157480" y="897940"/>
                  </a:lnTo>
                  <a:lnTo>
                    <a:pt x="157480" y="1085900"/>
                  </a:lnTo>
                  <a:lnTo>
                    <a:pt x="463550" y="897940"/>
                  </a:lnTo>
                  <a:lnTo>
                    <a:pt x="6509552" y="897940"/>
                  </a:lnTo>
                  <a:lnTo>
                    <a:pt x="6509552" y="0"/>
                  </a:lnTo>
                  <a:close/>
                </a:path>
              </a:pathLst>
            </a:custGeom>
            <a:solidFill>
              <a:srgbClr val="00889F"/>
            </a:solidFill>
          </p:spPr>
        </p:sp>
        <p:sp>
          <p:nvSpPr>
            <p:cNvPr id="12" name="TextBox 12"/>
            <p:cNvSpPr txBox="1"/>
            <p:nvPr/>
          </p:nvSpPr>
          <p:spPr>
            <a:xfrm>
              <a:off x="0" y="-47625"/>
              <a:ext cx="6509552" cy="943025"/>
            </a:xfrm>
            <a:prstGeom prst="rect">
              <a:avLst/>
            </a:prstGeom>
          </p:spPr>
          <p:txBody>
            <a:bodyPr lIns="50800" tIns="50800" rIns="50800" bIns="50800" rtlCol="0" anchor="ctr"/>
            <a:lstStyle/>
            <a:p>
              <a:pPr marL="0" lvl="0" indent="0" algn="ctr">
                <a:lnSpc>
                  <a:spcPts val="2520"/>
                </a:lnSpc>
                <a:spcBef>
                  <a:spcPct val="0"/>
                </a:spcBef>
              </a:pPr>
              <a:endParaRPr/>
            </a:p>
          </p:txBody>
        </p:sp>
      </p:grpSp>
      <p:sp>
        <p:nvSpPr>
          <p:cNvPr id="13" name="TextBox 13"/>
          <p:cNvSpPr txBox="1"/>
          <p:nvPr/>
        </p:nvSpPr>
        <p:spPr>
          <a:xfrm>
            <a:off x="9358990" y="526010"/>
            <a:ext cx="9923697" cy="790575"/>
          </a:xfrm>
          <a:prstGeom prst="rect">
            <a:avLst/>
          </a:prstGeom>
        </p:spPr>
        <p:txBody>
          <a:bodyPr lIns="0" tIns="0" rIns="0" bIns="0" rtlCol="0" anchor="t">
            <a:spAutoFit/>
          </a:bodyPr>
          <a:lstStyle/>
          <a:p>
            <a:pPr marL="0" lvl="0" indent="0" algn="ctr">
              <a:lnSpc>
                <a:spcPts val="4800"/>
              </a:lnSpc>
            </a:pPr>
            <a:r>
              <a:rPr lang="en-US" sz="5000" spc="-300" dirty="0">
                <a:solidFill>
                  <a:srgbClr val="FFFFFF"/>
                </a:solidFill>
                <a:latin typeface="Rustic Printed"/>
                <a:ea typeface="Rustic Printed"/>
                <a:cs typeface="Rustic Printed"/>
                <a:sym typeface="Rustic Printed"/>
              </a:rPr>
              <a:t>MODEL TRAINING PROCESS</a:t>
            </a:r>
          </a:p>
        </p:txBody>
      </p:sp>
      <p:sp>
        <p:nvSpPr>
          <p:cNvPr id="14" name="TextBox 14"/>
          <p:cNvSpPr txBox="1"/>
          <p:nvPr/>
        </p:nvSpPr>
        <p:spPr>
          <a:xfrm>
            <a:off x="1343860" y="6779185"/>
            <a:ext cx="3466582" cy="471419"/>
          </a:xfrm>
          <a:prstGeom prst="rect">
            <a:avLst/>
          </a:prstGeom>
        </p:spPr>
        <p:txBody>
          <a:bodyPr lIns="0" tIns="0" rIns="0" bIns="0" rtlCol="0" anchor="t">
            <a:spAutoFit/>
          </a:bodyPr>
          <a:lstStyle/>
          <a:p>
            <a:pPr algn="l">
              <a:lnSpc>
                <a:spcPts val="3362"/>
              </a:lnSpc>
            </a:pPr>
            <a:r>
              <a:rPr lang="en-US" sz="2649">
                <a:solidFill>
                  <a:srgbClr val="2E3C4E"/>
                </a:solidFill>
                <a:latin typeface="Arimo"/>
                <a:ea typeface="Arimo"/>
                <a:cs typeface="Arimo"/>
                <a:sym typeface="Arimo"/>
              </a:rPr>
              <a:t>Key Parameters</a:t>
            </a:r>
          </a:p>
        </p:txBody>
      </p:sp>
      <p:sp>
        <p:nvSpPr>
          <p:cNvPr id="15" name="TextBox 15"/>
          <p:cNvSpPr txBox="1"/>
          <p:nvPr/>
        </p:nvSpPr>
        <p:spPr>
          <a:xfrm>
            <a:off x="1343860" y="7250604"/>
            <a:ext cx="5214670" cy="2903607"/>
          </a:xfrm>
          <a:prstGeom prst="rect">
            <a:avLst/>
          </a:prstGeom>
        </p:spPr>
        <p:txBody>
          <a:bodyPr lIns="0" tIns="0" rIns="0" bIns="0" rtlCol="0" anchor="t">
            <a:spAutoFit/>
          </a:bodyPr>
          <a:lstStyle/>
          <a:p>
            <a:pPr marL="261223" lvl="1" indent="-130611" algn="l">
              <a:lnSpc>
                <a:spcPts val="2615"/>
              </a:lnSpc>
              <a:buFont typeface="Arial"/>
              <a:buChar char="•"/>
            </a:pPr>
            <a:r>
              <a:rPr lang="en-US" sz="1732">
                <a:solidFill>
                  <a:srgbClr val="384653"/>
                </a:solidFill>
                <a:latin typeface="Roboto"/>
                <a:ea typeface="Roboto"/>
                <a:cs typeface="Roboto"/>
                <a:sym typeface="Roboto"/>
              </a:rPr>
              <a:t>Age demographic</a:t>
            </a:r>
          </a:p>
          <a:p>
            <a:pPr marL="261223" lvl="1" indent="-130611" algn="l">
              <a:lnSpc>
                <a:spcPts val="2615"/>
              </a:lnSpc>
              <a:buFont typeface="Arial"/>
              <a:buChar char="•"/>
            </a:pPr>
            <a:r>
              <a:rPr lang="en-US" sz="1732">
                <a:solidFill>
                  <a:srgbClr val="384653"/>
                </a:solidFill>
                <a:latin typeface="Roboto"/>
                <a:ea typeface="Roboto"/>
                <a:cs typeface="Roboto"/>
                <a:sym typeface="Roboto"/>
              </a:rPr>
              <a:t>Daily study hours</a:t>
            </a:r>
          </a:p>
          <a:p>
            <a:pPr marL="261223" lvl="1" indent="-130611" algn="l">
              <a:lnSpc>
                <a:spcPts val="2615"/>
              </a:lnSpc>
              <a:buFont typeface="Arial"/>
              <a:buChar char="•"/>
            </a:pPr>
            <a:r>
              <a:rPr lang="en-US" sz="1732">
                <a:solidFill>
                  <a:srgbClr val="384653"/>
                </a:solidFill>
                <a:latin typeface="Roboto"/>
                <a:ea typeface="Roboto"/>
                <a:cs typeface="Roboto"/>
                <a:sym typeface="Roboto"/>
              </a:rPr>
              <a:t>Social media usage</a:t>
            </a:r>
          </a:p>
          <a:p>
            <a:pPr marL="261223" lvl="1" indent="-130611" algn="l">
              <a:lnSpc>
                <a:spcPts val="2615"/>
              </a:lnSpc>
              <a:buFont typeface="Arial"/>
              <a:buChar char="•"/>
            </a:pPr>
            <a:r>
              <a:rPr lang="en-US" sz="1732">
                <a:solidFill>
                  <a:srgbClr val="384653"/>
                </a:solidFill>
                <a:latin typeface="Roboto"/>
                <a:ea typeface="Roboto"/>
                <a:cs typeface="Roboto"/>
                <a:sym typeface="Roboto"/>
              </a:rPr>
              <a:t>Netflix viewing time</a:t>
            </a:r>
          </a:p>
          <a:p>
            <a:pPr marL="261223" lvl="1" indent="-130611" algn="l">
              <a:lnSpc>
                <a:spcPts val="2615"/>
              </a:lnSpc>
              <a:buFont typeface="Arial"/>
              <a:buChar char="•"/>
            </a:pPr>
            <a:r>
              <a:rPr lang="en-US" sz="1732">
                <a:solidFill>
                  <a:srgbClr val="384653"/>
                </a:solidFill>
                <a:latin typeface="Roboto"/>
                <a:ea typeface="Roboto"/>
                <a:cs typeface="Roboto"/>
                <a:sym typeface="Roboto"/>
              </a:rPr>
              <a:t>Attendance percentage</a:t>
            </a:r>
          </a:p>
          <a:p>
            <a:pPr marL="261223" lvl="1" indent="-130611" algn="l">
              <a:lnSpc>
                <a:spcPts val="2615"/>
              </a:lnSpc>
              <a:buFont typeface="Arial"/>
              <a:buChar char="•"/>
            </a:pPr>
            <a:r>
              <a:rPr lang="en-US" sz="1732">
                <a:solidFill>
                  <a:srgbClr val="384653"/>
                </a:solidFill>
                <a:latin typeface="Roboto"/>
                <a:ea typeface="Roboto"/>
                <a:cs typeface="Roboto"/>
                <a:sym typeface="Roboto"/>
              </a:rPr>
              <a:t>Sleep duration</a:t>
            </a:r>
          </a:p>
          <a:p>
            <a:pPr marL="261223" lvl="1" indent="-130611" algn="l">
              <a:lnSpc>
                <a:spcPts val="2615"/>
              </a:lnSpc>
              <a:buFont typeface="Arial"/>
              <a:buChar char="•"/>
            </a:pPr>
            <a:r>
              <a:rPr lang="en-US" sz="1732">
                <a:solidFill>
                  <a:srgbClr val="384653"/>
                </a:solidFill>
                <a:latin typeface="Roboto"/>
                <a:ea typeface="Roboto"/>
                <a:cs typeface="Roboto"/>
                <a:sym typeface="Roboto"/>
              </a:rPr>
              <a:t>Exercise frequency</a:t>
            </a:r>
          </a:p>
          <a:p>
            <a:pPr marL="261223" lvl="1" indent="-130611" algn="l">
              <a:lnSpc>
                <a:spcPts val="2615"/>
              </a:lnSpc>
              <a:buFont typeface="Arial"/>
              <a:buChar char="•"/>
            </a:pPr>
            <a:r>
              <a:rPr lang="en-US" sz="1732">
                <a:solidFill>
                  <a:srgbClr val="384653"/>
                </a:solidFill>
                <a:latin typeface="Roboto"/>
                <a:ea typeface="Roboto"/>
                <a:cs typeface="Roboto"/>
                <a:sym typeface="Roboto"/>
              </a:rPr>
              <a:t>Mental health rating</a:t>
            </a:r>
          </a:p>
          <a:p>
            <a:pPr marL="261223" lvl="1" indent="-130611" algn="l">
              <a:lnSpc>
                <a:spcPts val="2615"/>
              </a:lnSpc>
              <a:buFont typeface="Arial"/>
              <a:buChar char="•"/>
            </a:pPr>
            <a:r>
              <a:rPr lang="en-US" sz="1732">
                <a:solidFill>
                  <a:srgbClr val="384653"/>
                </a:solidFill>
                <a:latin typeface="Roboto"/>
                <a:ea typeface="Roboto"/>
                <a:cs typeface="Roboto"/>
                <a:sym typeface="Roboto"/>
              </a:rPr>
              <a:t>Exam score (target)</a:t>
            </a:r>
          </a:p>
        </p:txBody>
      </p:sp>
      <p:grpSp>
        <p:nvGrpSpPr>
          <p:cNvPr id="16" name="Group 16"/>
          <p:cNvGrpSpPr/>
          <p:nvPr/>
        </p:nvGrpSpPr>
        <p:grpSpPr>
          <a:xfrm>
            <a:off x="10749512" y="2316002"/>
            <a:ext cx="848658" cy="1018501"/>
            <a:chOff x="0" y="0"/>
            <a:chExt cx="944956" cy="1134072"/>
          </a:xfrm>
        </p:grpSpPr>
        <p:sp>
          <p:nvSpPr>
            <p:cNvPr id="17" name="Freeform 17"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6"/>
              <a:stretch>
                <a:fillRect t="-107" r="5" b="-104"/>
              </a:stretch>
            </a:blipFill>
          </p:spPr>
        </p:sp>
      </p:grpSp>
      <p:sp>
        <p:nvSpPr>
          <p:cNvPr id="18" name="TextBox 18"/>
          <p:cNvSpPr txBox="1"/>
          <p:nvPr/>
        </p:nvSpPr>
        <p:spPr>
          <a:xfrm>
            <a:off x="11888108" y="2843947"/>
            <a:ext cx="3897511"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Dataset collection and cleaning procedures</a:t>
            </a:r>
          </a:p>
        </p:txBody>
      </p:sp>
      <p:sp>
        <p:nvSpPr>
          <p:cNvPr id="19" name="TextBox 19"/>
          <p:cNvSpPr txBox="1"/>
          <p:nvPr/>
        </p:nvSpPr>
        <p:spPr>
          <a:xfrm>
            <a:off x="12015505" y="4024729"/>
            <a:ext cx="3080147"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Transform data to numeric format</a:t>
            </a:r>
          </a:p>
        </p:txBody>
      </p:sp>
      <p:sp>
        <p:nvSpPr>
          <p:cNvPr id="20" name="TextBox 20"/>
          <p:cNvSpPr txBox="1"/>
          <p:nvPr/>
        </p:nvSpPr>
        <p:spPr>
          <a:xfrm>
            <a:off x="11919124" y="6494984"/>
            <a:ext cx="3018115"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Split into training and testing sets</a:t>
            </a:r>
          </a:p>
        </p:txBody>
      </p:sp>
      <p:sp>
        <p:nvSpPr>
          <p:cNvPr id="21" name="TextBox 21"/>
          <p:cNvSpPr txBox="1"/>
          <p:nvPr/>
        </p:nvSpPr>
        <p:spPr>
          <a:xfrm>
            <a:off x="11973833" y="5220568"/>
            <a:ext cx="3239691"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Remove missing values and outliers</a:t>
            </a:r>
          </a:p>
        </p:txBody>
      </p:sp>
      <p:sp>
        <p:nvSpPr>
          <p:cNvPr id="22" name="TextBox 22"/>
          <p:cNvSpPr txBox="1"/>
          <p:nvPr/>
        </p:nvSpPr>
        <p:spPr>
          <a:xfrm>
            <a:off x="11973833" y="7747964"/>
            <a:ext cx="2510076"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Train Random Forest model</a:t>
            </a:r>
          </a:p>
        </p:txBody>
      </p:sp>
      <p:sp>
        <p:nvSpPr>
          <p:cNvPr id="23" name="TextBox 23"/>
          <p:cNvSpPr txBox="1"/>
          <p:nvPr/>
        </p:nvSpPr>
        <p:spPr>
          <a:xfrm>
            <a:off x="11983358" y="8877125"/>
            <a:ext cx="2253734"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Save model as model.pkl</a:t>
            </a:r>
          </a:p>
        </p:txBody>
      </p:sp>
      <p:grpSp>
        <p:nvGrpSpPr>
          <p:cNvPr id="24" name="Group 24"/>
          <p:cNvGrpSpPr/>
          <p:nvPr/>
        </p:nvGrpSpPr>
        <p:grpSpPr>
          <a:xfrm>
            <a:off x="10771395" y="3496428"/>
            <a:ext cx="826775" cy="992238"/>
            <a:chOff x="0" y="0"/>
            <a:chExt cx="944956" cy="1134072"/>
          </a:xfrm>
        </p:grpSpPr>
        <p:sp>
          <p:nvSpPr>
            <p:cNvPr id="25" name="Freeform 25"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7"/>
              <a:stretch>
                <a:fillRect t="-107" r="5" b="-104"/>
              </a:stretch>
            </a:blipFill>
          </p:spPr>
        </p:sp>
      </p:grpSp>
      <p:grpSp>
        <p:nvGrpSpPr>
          <p:cNvPr id="26" name="Group 26"/>
          <p:cNvGrpSpPr/>
          <p:nvPr/>
        </p:nvGrpSpPr>
        <p:grpSpPr>
          <a:xfrm>
            <a:off x="10725264" y="4602967"/>
            <a:ext cx="919038" cy="1102966"/>
            <a:chOff x="0" y="0"/>
            <a:chExt cx="944956" cy="1134072"/>
          </a:xfrm>
        </p:grpSpPr>
        <p:sp>
          <p:nvSpPr>
            <p:cNvPr id="27" name="Freeform 27"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8"/>
              <a:stretch>
                <a:fillRect t="-107" r="5" b="-104"/>
              </a:stretch>
            </a:blipFill>
          </p:spPr>
        </p:sp>
      </p:grpSp>
      <p:grpSp>
        <p:nvGrpSpPr>
          <p:cNvPr id="28" name="Group 28"/>
          <p:cNvGrpSpPr/>
          <p:nvPr/>
        </p:nvGrpSpPr>
        <p:grpSpPr>
          <a:xfrm>
            <a:off x="10749512" y="5865472"/>
            <a:ext cx="919038" cy="1102966"/>
            <a:chOff x="0" y="0"/>
            <a:chExt cx="944956" cy="1134072"/>
          </a:xfrm>
        </p:grpSpPr>
        <p:sp>
          <p:nvSpPr>
            <p:cNvPr id="29" name="Freeform 29"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9"/>
              <a:stretch>
                <a:fillRect t="-107" r="5" b="-104"/>
              </a:stretch>
            </a:blipFill>
          </p:spPr>
        </p:sp>
      </p:grpSp>
      <p:grpSp>
        <p:nvGrpSpPr>
          <p:cNvPr id="30" name="Group 30"/>
          <p:cNvGrpSpPr/>
          <p:nvPr/>
        </p:nvGrpSpPr>
        <p:grpSpPr>
          <a:xfrm>
            <a:off x="10771395" y="7108932"/>
            <a:ext cx="919038" cy="1102966"/>
            <a:chOff x="0" y="0"/>
            <a:chExt cx="944956" cy="1134072"/>
          </a:xfrm>
        </p:grpSpPr>
        <p:sp>
          <p:nvSpPr>
            <p:cNvPr id="31" name="Freeform 31"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10"/>
              <a:stretch>
                <a:fillRect t="-107" r="5" b="-104"/>
              </a:stretch>
            </a:blipFill>
          </p:spPr>
        </p:sp>
      </p:grpSp>
      <p:grpSp>
        <p:nvGrpSpPr>
          <p:cNvPr id="32" name="Group 32"/>
          <p:cNvGrpSpPr/>
          <p:nvPr/>
        </p:nvGrpSpPr>
        <p:grpSpPr>
          <a:xfrm>
            <a:off x="10725264" y="8337244"/>
            <a:ext cx="957942" cy="1149656"/>
            <a:chOff x="0" y="0"/>
            <a:chExt cx="944956" cy="1134072"/>
          </a:xfrm>
        </p:grpSpPr>
        <p:sp>
          <p:nvSpPr>
            <p:cNvPr id="33" name="Freeform 33"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11"/>
              <a:stretch>
                <a:fillRect t="-107" r="5" b="-104"/>
              </a:stretch>
            </a:blipFill>
          </p:spPr>
        </p:sp>
      </p:grpSp>
      <p:sp>
        <p:nvSpPr>
          <p:cNvPr id="34" name="TextBox 34"/>
          <p:cNvSpPr txBox="1"/>
          <p:nvPr/>
        </p:nvSpPr>
        <p:spPr>
          <a:xfrm>
            <a:off x="9907114" y="2382322"/>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DATA LOADING</a:t>
            </a:r>
          </a:p>
        </p:txBody>
      </p:sp>
      <p:sp>
        <p:nvSpPr>
          <p:cNvPr id="35" name="TextBox 35"/>
          <p:cNvSpPr txBox="1"/>
          <p:nvPr/>
        </p:nvSpPr>
        <p:spPr>
          <a:xfrm>
            <a:off x="10244066" y="3597628"/>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DATA CONVERSION</a:t>
            </a:r>
          </a:p>
        </p:txBody>
      </p:sp>
      <p:sp>
        <p:nvSpPr>
          <p:cNvPr id="36" name="TextBox 36"/>
          <p:cNvSpPr txBox="1"/>
          <p:nvPr/>
        </p:nvSpPr>
        <p:spPr>
          <a:xfrm>
            <a:off x="9741245" y="6010733"/>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DATA SPLIT</a:t>
            </a:r>
          </a:p>
        </p:txBody>
      </p:sp>
      <p:sp>
        <p:nvSpPr>
          <p:cNvPr id="37" name="TextBox 37"/>
          <p:cNvSpPr txBox="1"/>
          <p:nvPr/>
        </p:nvSpPr>
        <p:spPr>
          <a:xfrm>
            <a:off x="10082141" y="4793467"/>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DATA CLEANING</a:t>
            </a:r>
          </a:p>
        </p:txBody>
      </p:sp>
      <p:sp>
        <p:nvSpPr>
          <p:cNvPr id="38" name="TextBox 38"/>
          <p:cNvSpPr txBox="1"/>
          <p:nvPr/>
        </p:nvSpPr>
        <p:spPr>
          <a:xfrm>
            <a:off x="10158341" y="7311339"/>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MODEL TRAINING</a:t>
            </a:r>
          </a:p>
        </p:txBody>
      </p:sp>
      <p:sp>
        <p:nvSpPr>
          <p:cNvPr id="39" name="TextBox 39"/>
          <p:cNvSpPr txBox="1"/>
          <p:nvPr/>
        </p:nvSpPr>
        <p:spPr>
          <a:xfrm>
            <a:off x="9907114" y="8478599"/>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MODEL SAVE</a:t>
            </a:r>
          </a:p>
        </p:txBody>
      </p:sp>
      <p:grpSp>
        <p:nvGrpSpPr>
          <p:cNvPr id="40" name="Group 40"/>
          <p:cNvGrpSpPr/>
          <p:nvPr/>
        </p:nvGrpSpPr>
        <p:grpSpPr>
          <a:xfrm>
            <a:off x="0" y="0"/>
            <a:ext cx="247650" cy="10287000"/>
            <a:chOff x="0" y="0"/>
            <a:chExt cx="65225" cy="2709333"/>
          </a:xfrm>
        </p:grpSpPr>
        <p:sp>
          <p:nvSpPr>
            <p:cNvPr id="41" name="Freeform 41"/>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42" name="TextBox 42"/>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3754517" y="1104900"/>
            <a:ext cx="5224605" cy="3011272"/>
          </a:xfrm>
          <a:custGeom>
            <a:avLst/>
            <a:gdLst/>
            <a:ahLst/>
            <a:cxnLst/>
            <a:rect l="l" t="t" r="r" b="b"/>
            <a:pathLst>
              <a:path w="5224605" h="3011272">
                <a:moveTo>
                  <a:pt x="0" y="0"/>
                </a:moveTo>
                <a:lnTo>
                  <a:pt x="5224605" y="0"/>
                </a:lnTo>
                <a:lnTo>
                  <a:pt x="5224605" y="3011272"/>
                </a:lnTo>
                <a:lnTo>
                  <a:pt x="0" y="301127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9308878" y="1104900"/>
            <a:ext cx="5224605" cy="3011272"/>
          </a:xfrm>
          <a:custGeom>
            <a:avLst/>
            <a:gdLst/>
            <a:ahLst/>
            <a:cxnLst/>
            <a:rect l="l" t="t" r="r" b="b"/>
            <a:pathLst>
              <a:path w="5224605" h="3011272">
                <a:moveTo>
                  <a:pt x="0" y="0"/>
                </a:moveTo>
                <a:lnTo>
                  <a:pt x="5224605" y="0"/>
                </a:lnTo>
                <a:lnTo>
                  <a:pt x="5224605" y="3011272"/>
                </a:lnTo>
                <a:lnTo>
                  <a:pt x="0" y="301127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6732827" y="7161711"/>
            <a:ext cx="5224605" cy="3011272"/>
          </a:xfrm>
          <a:custGeom>
            <a:avLst/>
            <a:gdLst/>
            <a:ahLst/>
            <a:cxnLst/>
            <a:rect l="l" t="t" r="r" b="b"/>
            <a:pathLst>
              <a:path w="5224605" h="3011272">
                <a:moveTo>
                  <a:pt x="0" y="0"/>
                </a:moveTo>
                <a:lnTo>
                  <a:pt x="5224604" y="0"/>
                </a:lnTo>
                <a:lnTo>
                  <a:pt x="5224604" y="3011272"/>
                </a:lnTo>
                <a:lnTo>
                  <a:pt x="0" y="301127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7" name="Freeform 7"/>
          <p:cNvSpPr/>
          <p:nvPr/>
        </p:nvSpPr>
        <p:spPr>
          <a:xfrm>
            <a:off x="11161666" y="4329279"/>
            <a:ext cx="6303878" cy="2223550"/>
          </a:xfrm>
          <a:custGeom>
            <a:avLst/>
            <a:gdLst/>
            <a:ahLst/>
            <a:cxnLst/>
            <a:rect l="l" t="t" r="r" b="b"/>
            <a:pathLst>
              <a:path w="6303878" h="2223550">
                <a:moveTo>
                  <a:pt x="0" y="0"/>
                </a:moveTo>
                <a:lnTo>
                  <a:pt x="6303879" y="0"/>
                </a:lnTo>
                <a:lnTo>
                  <a:pt x="6303879" y="2223550"/>
                </a:lnTo>
                <a:lnTo>
                  <a:pt x="0" y="222355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8" name="Freeform 8"/>
          <p:cNvSpPr/>
          <p:nvPr/>
        </p:nvSpPr>
        <p:spPr>
          <a:xfrm>
            <a:off x="822455" y="4329279"/>
            <a:ext cx="6303878" cy="2223550"/>
          </a:xfrm>
          <a:custGeom>
            <a:avLst/>
            <a:gdLst/>
            <a:ahLst/>
            <a:cxnLst/>
            <a:rect l="l" t="t" r="r" b="b"/>
            <a:pathLst>
              <a:path w="6303878" h="2223550">
                <a:moveTo>
                  <a:pt x="0" y="0"/>
                </a:moveTo>
                <a:lnTo>
                  <a:pt x="6303879" y="0"/>
                </a:lnTo>
                <a:lnTo>
                  <a:pt x="6303879" y="2223550"/>
                </a:lnTo>
                <a:lnTo>
                  <a:pt x="0" y="222355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9" name="Freeform 9"/>
          <p:cNvSpPr/>
          <p:nvPr/>
        </p:nvSpPr>
        <p:spPr>
          <a:xfrm>
            <a:off x="6366820" y="3849585"/>
            <a:ext cx="1620230" cy="945625"/>
          </a:xfrm>
          <a:custGeom>
            <a:avLst/>
            <a:gdLst/>
            <a:ahLst/>
            <a:cxnLst/>
            <a:rect l="l" t="t" r="r" b="b"/>
            <a:pathLst>
              <a:path w="1620230" h="945625">
                <a:moveTo>
                  <a:pt x="0" y="0"/>
                </a:moveTo>
                <a:lnTo>
                  <a:pt x="1620229" y="0"/>
                </a:lnTo>
                <a:lnTo>
                  <a:pt x="1620229" y="945625"/>
                </a:lnTo>
                <a:lnTo>
                  <a:pt x="0" y="945625"/>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0" name="TextBox 10"/>
          <p:cNvSpPr txBox="1"/>
          <p:nvPr/>
        </p:nvSpPr>
        <p:spPr>
          <a:xfrm>
            <a:off x="7610080" y="4406295"/>
            <a:ext cx="3067841" cy="1670050"/>
          </a:xfrm>
          <a:prstGeom prst="rect">
            <a:avLst/>
          </a:prstGeom>
        </p:spPr>
        <p:txBody>
          <a:bodyPr lIns="0" tIns="0" rIns="0" bIns="0" rtlCol="0" anchor="t">
            <a:spAutoFit/>
          </a:bodyPr>
          <a:lstStyle/>
          <a:p>
            <a:pPr marL="0" lvl="0" indent="0" algn="ctr">
              <a:lnSpc>
                <a:spcPts val="4250"/>
              </a:lnSpc>
            </a:pPr>
            <a:r>
              <a:rPr lang="en-US" sz="5000" spc="-125">
                <a:solidFill>
                  <a:srgbClr val="373737"/>
                </a:solidFill>
                <a:latin typeface="Marykate"/>
                <a:ea typeface="Marykate"/>
                <a:cs typeface="Marykate"/>
                <a:sym typeface="Marykate"/>
              </a:rPr>
              <a:t>WEB APPLICATION DEVELOPMENT</a:t>
            </a:r>
          </a:p>
        </p:txBody>
      </p:sp>
      <p:sp>
        <p:nvSpPr>
          <p:cNvPr id="11" name="TextBox 11"/>
          <p:cNvSpPr txBox="1"/>
          <p:nvPr/>
        </p:nvSpPr>
        <p:spPr>
          <a:xfrm>
            <a:off x="11287520" y="4771534"/>
            <a:ext cx="5804615" cy="464820"/>
          </a:xfrm>
          <a:prstGeom prst="rect">
            <a:avLst/>
          </a:prstGeom>
        </p:spPr>
        <p:txBody>
          <a:bodyPr lIns="0" tIns="0" rIns="0" bIns="0" rtlCol="0" anchor="t">
            <a:spAutoFit/>
          </a:bodyPr>
          <a:lstStyle/>
          <a:p>
            <a:pPr marL="0" lvl="0" indent="0" algn="ctr">
              <a:lnSpc>
                <a:spcPts val="3465"/>
              </a:lnSpc>
            </a:pPr>
            <a:r>
              <a:rPr lang="en-US" sz="3500" spc="42" dirty="0">
                <a:solidFill>
                  <a:srgbClr val="373737"/>
                </a:solidFill>
                <a:latin typeface="Marykate"/>
                <a:ea typeface="Marykate"/>
                <a:cs typeface="Marykate"/>
                <a:sym typeface="Marykate"/>
              </a:rPr>
              <a:t>FLASK BACKEND</a:t>
            </a:r>
          </a:p>
        </p:txBody>
      </p:sp>
      <p:sp>
        <p:nvSpPr>
          <p:cNvPr id="12" name="Freeform 12"/>
          <p:cNvSpPr/>
          <p:nvPr/>
        </p:nvSpPr>
        <p:spPr>
          <a:xfrm flipH="1">
            <a:off x="10300951" y="3856466"/>
            <a:ext cx="1620230" cy="945625"/>
          </a:xfrm>
          <a:custGeom>
            <a:avLst/>
            <a:gdLst/>
            <a:ahLst/>
            <a:cxnLst/>
            <a:rect l="l" t="t" r="r" b="b"/>
            <a:pathLst>
              <a:path w="1620230" h="945625">
                <a:moveTo>
                  <a:pt x="1620229" y="0"/>
                </a:moveTo>
                <a:lnTo>
                  <a:pt x="0" y="0"/>
                </a:lnTo>
                <a:lnTo>
                  <a:pt x="0" y="945625"/>
                </a:lnTo>
                <a:lnTo>
                  <a:pt x="1620229" y="945625"/>
                </a:lnTo>
                <a:lnTo>
                  <a:pt x="1620229"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3" name="Freeform 13"/>
          <p:cNvSpPr/>
          <p:nvPr/>
        </p:nvSpPr>
        <p:spPr>
          <a:xfrm>
            <a:off x="10559974" y="5277263"/>
            <a:ext cx="1102183" cy="327581"/>
          </a:xfrm>
          <a:custGeom>
            <a:avLst/>
            <a:gdLst/>
            <a:ahLst/>
            <a:cxnLst/>
            <a:rect l="l" t="t" r="r" b="b"/>
            <a:pathLst>
              <a:path w="1102183" h="327581">
                <a:moveTo>
                  <a:pt x="0" y="0"/>
                </a:moveTo>
                <a:lnTo>
                  <a:pt x="1102183" y="0"/>
                </a:lnTo>
                <a:lnTo>
                  <a:pt x="1102183" y="327581"/>
                </a:lnTo>
                <a:lnTo>
                  <a:pt x="0" y="327581"/>
                </a:lnTo>
                <a:lnTo>
                  <a:pt x="0" y="0"/>
                </a:lnTo>
                <a:close/>
              </a:path>
            </a:pathLst>
          </a:custGeom>
          <a:blipFill>
            <a:blip r:embed="rId13">
              <a:extLst>
                <a:ext uri="{96DAC541-7B7A-43D3-8B79-37D633B846F1}">
                  <asvg:svgBlip xmlns="" xmlns:asvg="http://schemas.microsoft.com/office/drawing/2016/SVG/main" r:embed="rId14"/>
                </a:ext>
              </a:extLst>
            </a:blip>
            <a:stretch>
              <a:fillRect l="-48605"/>
            </a:stretch>
          </a:blipFill>
        </p:spPr>
      </p:sp>
      <p:sp>
        <p:nvSpPr>
          <p:cNvPr id="14" name="Freeform 14"/>
          <p:cNvSpPr/>
          <p:nvPr/>
        </p:nvSpPr>
        <p:spPr>
          <a:xfrm rot="5304105">
            <a:off x="8578689" y="6442475"/>
            <a:ext cx="1102183" cy="327581"/>
          </a:xfrm>
          <a:custGeom>
            <a:avLst/>
            <a:gdLst/>
            <a:ahLst/>
            <a:cxnLst/>
            <a:rect l="l" t="t" r="r" b="b"/>
            <a:pathLst>
              <a:path w="1102183" h="327581">
                <a:moveTo>
                  <a:pt x="0" y="0"/>
                </a:moveTo>
                <a:lnTo>
                  <a:pt x="1102183" y="0"/>
                </a:lnTo>
                <a:lnTo>
                  <a:pt x="1102183" y="327581"/>
                </a:lnTo>
                <a:lnTo>
                  <a:pt x="0" y="327581"/>
                </a:lnTo>
                <a:lnTo>
                  <a:pt x="0" y="0"/>
                </a:lnTo>
                <a:close/>
              </a:path>
            </a:pathLst>
          </a:custGeom>
          <a:blipFill>
            <a:blip r:embed="rId13">
              <a:extLst>
                <a:ext uri="{96DAC541-7B7A-43D3-8B79-37D633B846F1}">
                  <asvg:svgBlip xmlns="" xmlns:asvg="http://schemas.microsoft.com/office/drawing/2016/SVG/main" r:embed="rId14"/>
                </a:ext>
              </a:extLst>
            </a:blip>
            <a:stretch>
              <a:fillRect l="-48605"/>
            </a:stretch>
          </a:blipFill>
        </p:spPr>
      </p:sp>
      <p:sp>
        <p:nvSpPr>
          <p:cNvPr id="15" name="TextBox 15"/>
          <p:cNvSpPr txBox="1"/>
          <p:nvPr/>
        </p:nvSpPr>
        <p:spPr>
          <a:xfrm>
            <a:off x="4123139" y="1684087"/>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HTML STRUCTURE</a:t>
            </a:r>
          </a:p>
        </p:txBody>
      </p:sp>
      <p:sp>
        <p:nvSpPr>
          <p:cNvPr id="16" name="TextBox 16"/>
          <p:cNvSpPr txBox="1"/>
          <p:nvPr/>
        </p:nvSpPr>
        <p:spPr>
          <a:xfrm>
            <a:off x="4548416" y="2384005"/>
            <a:ext cx="3636807" cy="57975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Semantic markup for content organization</a:t>
            </a:r>
          </a:p>
        </p:txBody>
      </p:sp>
      <p:sp>
        <p:nvSpPr>
          <p:cNvPr id="17" name="TextBox 17"/>
          <p:cNvSpPr txBox="1"/>
          <p:nvPr/>
        </p:nvSpPr>
        <p:spPr>
          <a:xfrm>
            <a:off x="9642511" y="1751748"/>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CSS STYLING</a:t>
            </a:r>
          </a:p>
        </p:txBody>
      </p:sp>
      <p:sp>
        <p:nvSpPr>
          <p:cNvPr id="18" name="TextBox 18"/>
          <p:cNvSpPr txBox="1"/>
          <p:nvPr/>
        </p:nvSpPr>
        <p:spPr>
          <a:xfrm>
            <a:off x="10159655" y="2410301"/>
            <a:ext cx="3636807" cy="57975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Responsive design and UI polish</a:t>
            </a:r>
          </a:p>
        </p:txBody>
      </p:sp>
      <p:sp>
        <p:nvSpPr>
          <p:cNvPr id="19" name="TextBox 19"/>
          <p:cNvSpPr txBox="1"/>
          <p:nvPr/>
        </p:nvSpPr>
        <p:spPr>
          <a:xfrm>
            <a:off x="7126334" y="7361736"/>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PYTHON ML</a:t>
            </a:r>
          </a:p>
        </p:txBody>
      </p:sp>
      <p:sp>
        <p:nvSpPr>
          <p:cNvPr id="20" name="TextBox 20"/>
          <p:cNvSpPr txBox="1"/>
          <p:nvPr/>
        </p:nvSpPr>
        <p:spPr>
          <a:xfrm>
            <a:off x="7524860" y="8100982"/>
            <a:ext cx="3636807" cy="57975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Machine Learning model integration</a:t>
            </a:r>
          </a:p>
        </p:txBody>
      </p:sp>
      <p:sp>
        <p:nvSpPr>
          <p:cNvPr id="21" name="TextBox 21"/>
          <p:cNvSpPr txBox="1"/>
          <p:nvPr/>
        </p:nvSpPr>
        <p:spPr>
          <a:xfrm>
            <a:off x="11957432" y="5444495"/>
            <a:ext cx="4519340" cy="29400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Web framework handling requests</a:t>
            </a:r>
          </a:p>
        </p:txBody>
      </p:sp>
      <p:sp>
        <p:nvSpPr>
          <p:cNvPr id="22" name="TextBox 22"/>
          <p:cNvSpPr txBox="1"/>
          <p:nvPr/>
        </p:nvSpPr>
        <p:spPr>
          <a:xfrm>
            <a:off x="1168715" y="4872977"/>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JAVASCRIPT</a:t>
            </a:r>
          </a:p>
        </p:txBody>
      </p:sp>
      <p:sp>
        <p:nvSpPr>
          <p:cNvPr id="23" name="TextBox 23"/>
          <p:cNvSpPr txBox="1"/>
          <p:nvPr/>
        </p:nvSpPr>
        <p:spPr>
          <a:xfrm>
            <a:off x="1811353" y="5471065"/>
            <a:ext cx="4519340" cy="57975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Dynamic interactions and user experience</a:t>
            </a:r>
          </a:p>
        </p:txBody>
      </p:sp>
      <p:sp>
        <p:nvSpPr>
          <p:cNvPr id="24" name="Freeform 24"/>
          <p:cNvSpPr/>
          <p:nvPr/>
        </p:nvSpPr>
        <p:spPr>
          <a:xfrm rot="-10800000">
            <a:off x="6625843" y="5280704"/>
            <a:ext cx="1102183" cy="327581"/>
          </a:xfrm>
          <a:custGeom>
            <a:avLst/>
            <a:gdLst/>
            <a:ahLst/>
            <a:cxnLst/>
            <a:rect l="l" t="t" r="r" b="b"/>
            <a:pathLst>
              <a:path w="1102183" h="327581">
                <a:moveTo>
                  <a:pt x="0" y="0"/>
                </a:moveTo>
                <a:lnTo>
                  <a:pt x="1102183" y="0"/>
                </a:lnTo>
                <a:lnTo>
                  <a:pt x="1102183" y="327581"/>
                </a:lnTo>
                <a:lnTo>
                  <a:pt x="0" y="327581"/>
                </a:lnTo>
                <a:lnTo>
                  <a:pt x="0" y="0"/>
                </a:lnTo>
                <a:close/>
              </a:path>
            </a:pathLst>
          </a:custGeom>
          <a:blipFill>
            <a:blip r:embed="rId13">
              <a:extLst>
                <a:ext uri="{96DAC541-7B7A-43D3-8B79-37D633B846F1}">
                  <asvg:svgBlip xmlns="" xmlns:asvg="http://schemas.microsoft.com/office/drawing/2016/SVG/main" r:embed="rId14"/>
                </a:ext>
              </a:extLst>
            </a:blip>
            <a:stretch>
              <a:fillRect l="-48605"/>
            </a:stretch>
          </a:blipFill>
        </p:spPr>
      </p:sp>
      <p:grpSp>
        <p:nvGrpSpPr>
          <p:cNvPr id="25" name="Group 25"/>
          <p:cNvGrpSpPr/>
          <p:nvPr/>
        </p:nvGrpSpPr>
        <p:grpSpPr>
          <a:xfrm>
            <a:off x="3754517" y="2248605"/>
            <a:ext cx="850583" cy="850554"/>
            <a:chOff x="0" y="0"/>
            <a:chExt cx="1134072" cy="1134072"/>
          </a:xfrm>
        </p:grpSpPr>
        <p:sp>
          <p:nvSpPr>
            <p:cNvPr id="26" name="Freeform 26"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5"/>
              <a:stretch>
                <a:fillRect r="3" b="3"/>
              </a:stretch>
            </a:blipFill>
          </p:spPr>
        </p:sp>
      </p:grpSp>
      <p:grpSp>
        <p:nvGrpSpPr>
          <p:cNvPr id="27" name="Group 27"/>
          <p:cNvGrpSpPr/>
          <p:nvPr/>
        </p:nvGrpSpPr>
        <p:grpSpPr>
          <a:xfrm>
            <a:off x="9432597" y="2080011"/>
            <a:ext cx="850554" cy="850554"/>
            <a:chOff x="0" y="0"/>
            <a:chExt cx="1134072" cy="1134072"/>
          </a:xfrm>
        </p:grpSpPr>
        <p:sp>
          <p:nvSpPr>
            <p:cNvPr id="28" name="Freeform 28"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6"/>
              <a:stretch>
                <a:fillRect r="3" b="3"/>
              </a:stretch>
            </a:blipFill>
          </p:spPr>
        </p:sp>
      </p:grpSp>
      <p:grpSp>
        <p:nvGrpSpPr>
          <p:cNvPr id="29" name="Group 29"/>
          <p:cNvGrpSpPr/>
          <p:nvPr/>
        </p:nvGrpSpPr>
        <p:grpSpPr>
          <a:xfrm>
            <a:off x="1168715" y="5105387"/>
            <a:ext cx="850554" cy="850554"/>
            <a:chOff x="0" y="0"/>
            <a:chExt cx="1134072" cy="1134072"/>
          </a:xfrm>
        </p:grpSpPr>
        <p:sp>
          <p:nvSpPr>
            <p:cNvPr id="30" name="Freeform 30"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7"/>
              <a:stretch>
                <a:fillRect r="3" b="3"/>
              </a:stretch>
            </a:blipFill>
          </p:spPr>
        </p:sp>
      </p:grpSp>
      <p:grpSp>
        <p:nvGrpSpPr>
          <p:cNvPr id="31" name="Group 31"/>
          <p:cNvGrpSpPr/>
          <p:nvPr/>
        </p:nvGrpSpPr>
        <p:grpSpPr>
          <a:xfrm>
            <a:off x="11372151" y="4490043"/>
            <a:ext cx="850554" cy="850554"/>
            <a:chOff x="0" y="0"/>
            <a:chExt cx="1134072" cy="1134072"/>
          </a:xfrm>
        </p:grpSpPr>
        <p:sp>
          <p:nvSpPr>
            <p:cNvPr id="32" name="Freeform 32"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8"/>
              <a:stretch>
                <a:fillRect r="3" b="3"/>
              </a:stretch>
            </a:blipFill>
          </p:spPr>
        </p:sp>
      </p:grpSp>
      <p:grpSp>
        <p:nvGrpSpPr>
          <p:cNvPr id="33" name="Group 33"/>
          <p:cNvGrpSpPr/>
          <p:nvPr/>
        </p:nvGrpSpPr>
        <p:grpSpPr>
          <a:xfrm>
            <a:off x="6995703" y="7816793"/>
            <a:ext cx="850554" cy="850554"/>
            <a:chOff x="0" y="0"/>
            <a:chExt cx="1134072" cy="1134072"/>
          </a:xfrm>
        </p:grpSpPr>
        <p:sp>
          <p:nvSpPr>
            <p:cNvPr id="34" name="Freeform 34"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9"/>
              <a:stretch>
                <a:fillRect r="3" b="3"/>
              </a:stretch>
            </a:blipFill>
          </p:spPr>
        </p:sp>
      </p:grpSp>
      <p:grpSp>
        <p:nvGrpSpPr>
          <p:cNvPr id="35" name="Group 35"/>
          <p:cNvGrpSpPr/>
          <p:nvPr/>
        </p:nvGrpSpPr>
        <p:grpSpPr>
          <a:xfrm>
            <a:off x="0" y="0"/>
            <a:ext cx="247650" cy="10287000"/>
            <a:chOff x="0" y="0"/>
            <a:chExt cx="65225" cy="2709333"/>
          </a:xfrm>
        </p:grpSpPr>
        <p:sp>
          <p:nvSpPr>
            <p:cNvPr id="36" name="Freeform 36"/>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37" name="TextBox 37"/>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598083" y="-1301265"/>
            <a:ext cx="10565195" cy="12889531"/>
            <a:chOff x="0" y="0"/>
            <a:chExt cx="2978403" cy="3633650"/>
          </a:xfrm>
        </p:grpSpPr>
        <p:sp>
          <p:nvSpPr>
            <p:cNvPr id="4" name="Freeform 4"/>
            <p:cNvSpPr/>
            <p:nvPr/>
          </p:nvSpPr>
          <p:spPr>
            <a:xfrm>
              <a:off x="0" y="0"/>
              <a:ext cx="2978403" cy="3633650"/>
            </a:xfrm>
            <a:custGeom>
              <a:avLst/>
              <a:gdLst/>
              <a:ahLst/>
              <a:cxnLst/>
              <a:rect l="l" t="t" r="r" b="b"/>
              <a:pathLst>
                <a:path w="2978403" h="3633650">
                  <a:moveTo>
                    <a:pt x="37372" y="0"/>
                  </a:moveTo>
                  <a:lnTo>
                    <a:pt x="2941032" y="0"/>
                  </a:lnTo>
                  <a:cubicBezTo>
                    <a:pt x="2950944" y="0"/>
                    <a:pt x="2960449" y="3937"/>
                    <a:pt x="2967458" y="10946"/>
                  </a:cubicBezTo>
                  <a:cubicBezTo>
                    <a:pt x="2974466" y="17954"/>
                    <a:pt x="2978403" y="27460"/>
                    <a:pt x="2978403" y="37372"/>
                  </a:cubicBezTo>
                  <a:lnTo>
                    <a:pt x="2978403" y="3596279"/>
                  </a:lnTo>
                  <a:cubicBezTo>
                    <a:pt x="2978403" y="3616918"/>
                    <a:pt x="2961672" y="3633650"/>
                    <a:pt x="2941032" y="3633650"/>
                  </a:cubicBezTo>
                  <a:lnTo>
                    <a:pt x="37372" y="3633650"/>
                  </a:lnTo>
                  <a:cubicBezTo>
                    <a:pt x="16732" y="3633650"/>
                    <a:pt x="0" y="3616918"/>
                    <a:pt x="0" y="3596279"/>
                  </a:cubicBezTo>
                  <a:lnTo>
                    <a:pt x="0" y="37372"/>
                  </a:lnTo>
                  <a:cubicBezTo>
                    <a:pt x="0" y="16732"/>
                    <a:pt x="16732" y="0"/>
                    <a:pt x="37372" y="0"/>
                  </a:cubicBezTo>
                  <a:close/>
                </a:path>
              </a:pathLst>
            </a:custGeom>
            <a:solidFill>
              <a:srgbClr val="BDD2F6"/>
            </a:solidFill>
          </p:spPr>
        </p:sp>
        <p:sp>
          <p:nvSpPr>
            <p:cNvPr id="5" name="TextBox 5"/>
            <p:cNvSpPr txBox="1"/>
            <p:nvPr/>
          </p:nvSpPr>
          <p:spPr>
            <a:xfrm>
              <a:off x="0" y="85725"/>
              <a:ext cx="2978403" cy="3547925"/>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8823989" y="1691304"/>
            <a:ext cx="3419468" cy="1599702"/>
          </a:xfrm>
          <a:custGeom>
            <a:avLst/>
            <a:gdLst/>
            <a:ahLst/>
            <a:cxnLst/>
            <a:rect l="l" t="t" r="r" b="b"/>
            <a:pathLst>
              <a:path w="3419468" h="1599702">
                <a:moveTo>
                  <a:pt x="0" y="0"/>
                </a:moveTo>
                <a:lnTo>
                  <a:pt x="3419468" y="0"/>
                </a:lnTo>
                <a:lnTo>
                  <a:pt x="3419468" y="1599702"/>
                </a:lnTo>
                <a:lnTo>
                  <a:pt x="0" y="159970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0533723" y="5639893"/>
            <a:ext cx="3419468" cy="1599702"/>
          </a:xfrm>
          <a:custGeom>
            <a:avLst/>
            <a:gdLst/>
            <a:ahLst/>
            <a:cxnLst/>
            <a:rect l="l" t="t" r="r" b="b"/>
            <a:pathLst>
              <a:path w="3419468" h="1599702">
                <a:moveTo>
                  <a:pt x="0" y="0"/>
                </a:moveTo>
                <a:lnTo>
                  <a:pt x="3419468" y="0"/>
                </a:lnTo>
                <a:lnTo>
                  <a:pt x="3419468" y="1599701"/>
                </a:lnTo>
                <a:lnTo>
                  <a:pt x="0" y="159970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9642615" y="3652956"/>
            <a:ext cx="3419468" cy="1599702"/>
          </a:xfrm>
          <a:custGeom>
            <a:avLst/>
            <a:gdLst/>
            <a:ahLst/>
            <a:cxnLst/>
            <a:rect l="l" t="t" r="r" b="b"/>
            <a:pathLst>
              <a:path w="3419468" h="1599702">
                <a:moveTo>
                  <a:pt x="0" y="0"/>
                </a:moveTo>
                <a:lnTo>
                  <a:pt x="3419468" y="0"/>
                </a:lnTo>
                <a:lnTo>
                  <a:pt x="3419468" y="1599702"/>
                </a:lnTo>
                <a:lnTo>
                  <a:pt x="0" y="159970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11515866" y="7784484"/>
            <a:ext cx="3419468" cy="1599702"/>
          </a:xfrm>
          <a:custGeom>
            <a:avLst/>
            <a:gdLst/>
            <a:ahLst/>
            <a:cxnLst/>
            <a:rect l="l" t="t" r="r" b="b"/>
            <a:pathLst>
              <a:path w="3419468" h="1599702">
                <a:moveTo>
                  <a:pt x="0" y="0"/>
                </a:moveTo>
                <a:lnTo>
                  <a:pt x="3419468" y="0"/>
                </a:lnTo>
                <a:lnTo>
                  <a:pt x="3419468" y="1599701"/>
                </a:lnTo>
                <a:lnTo>
                  <a:pt x="0" y="159970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10" name="Group 10"/>
          <p:cNvGrpSpPr/>
          <p:nvPr/>
        </p:nvGrpSpPr>
        <p:grpSpPr>
          <a:xfrm>
            <a:off x="11515866" y="7883648"/>
            <a:ext cx="1401373" cy="140137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85E0"/>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40"/>
                </a:lnSpc>
              </a:pPr>
              <a:endParaRPr/>
            </a:p>
          </p:txBody>
        </p:sp>
      </p:grpSp>
      <p:grpSp>
        <p:nvGrpSpPr>
          <p:cNvPr id="13" name="Group 13"/>
          <p:cNvGrpSpPr/>
          <p:nvPr/>
        </p:nvGrpSpPr>
        <p:grpSpPr>
          <a:xfrm>
            <a:off x="10533723" y="5739057"/>
            <a:ext cx="1401373" cy="140137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A7BF"/>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240"/>
                </a:lnSpc>
              </a:pPr>
              <a:endParaRPr/>
            </a:p>
          </p:txBody>
        </p:sp>
      </p:grpSp>
      <p:grpSp>
        <p:nvGrpSpPr>
          <p:cNvPr id="16" name="Group 16"/>
          <p:cNvGrpSpPr/>
          <p:nvPr/>
        </p:nvGrpSpPr>
        <p:grpSpPr>
          <a:xfrm>
            <a:off x="9642615" y="3692384"/>
            <a:ext cx="1401373" cy="140137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D08F"/>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240"/>
                </a:lnSpc>
              </a:pPr>
              <a:endParaRPr/>
            </a:p>
          </p:txBody>
        </p:sp>
      </p:grpSp>
      <p:grpSp>
        <p:nvGrpSpPr>
          <p:cNvPr id="19" name="Group 19"/>
          <p:cNvGrpSpPr/>
          <p:nvPr/>
        </p:nvGrpSpPr>
        <p:grpSpPr>
          <a:xfrm>
            <a:off x="8823989" y="1790468"/>
            <a:ext cx="1401373" cy="140137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A6E017"/>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240"/>
                </a:lnSpc>
              </a:pPr>
              <a:endParaRPr/>
            </a:p>
          </p:txBody>
        </p:sp>
      </p:grpSp>
      <p:sp>
        <p:nvSpPr>
          <p:cNvPr id="22" name="Freeform 22"/>
          <p:cNvSpPr/>
          <p:nvPr/>
        </p:nvSpPr>
        <p:spPr>
          <a:xfrm>
            <a:off x="9287971" y="2338804"/>
            <a:ext cx="473409" cy="304703"/>
          </a:xfrm>
          <a:custGeom>
            <a:avLst/>
            <a:gdLst/>
            <a:ahLst/>
            <a:cxnLst/>
            <a:rect l="l" t="t" r="r" b="b"/>
            <a:pathLst>
              <a:path w="473409" h="304703">
                <a:moveTo>
                  <a:pt x="0" y="0"/>
                </a:moveTo>
                <a:lnTo>
                  <a:pt x="473409" y="0"/>
                </a:lnTo>
                <a:lnTo>
                  <a:pt x="473409" y="304703"/>
                </a:lnTo>
                <a:lnTo>
                  <a:pt x="0" y="304703"/>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23" name="Freeform 23"/>
          <p:cNvSpPr/>
          <p:nvPr/>
        </p:nvSpPr>
        <p:spPr>
          <a:xfrm>
            <a:off x="10131835" y="4143534"/>
            <a:ext cx="422933" cy="449060"/>
          </a:xfrm>
          <a:custGeom>
            <a:avLst/>
            <a:gdLst/>
            <a:ahLst/>
            <a:cxnLst/>
            <a:rect l="l" t="t" r="r" b="b"/>
            <a:pathLst>
              <a:path w="422933" h="449060">
                <a:moveTo>
                  <a:pt x="0" y="0"/>
                </a:moveTo>
                <a:lnTo>
                  <a:pt x="422933" y="0"/>
                </a:lnTo>
                <a:lnTo>
                  <a:pt x="422933" y="449060"/>
                </a:lnTo>
                <a:lnTo>
                  <a:pt x="0" y="449060"/>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24" name="Freeform 24"/>
          <p:cNvSpPr/>
          <p:nvPr/>
        </p:nvSpPr>
        <p:spPr>
          <a:xfrm>
            <a:off x="10992710" y="6199802"/>
            <a:ext cx="483398" cy="479883"/>
          </a:xfrm>
          <a:custGeom>
            <a:avLst/>
            <a:gdLst/>
            <a:ahLst/>
            <a:cxnLst/>
            <a:rect l="l" t="t" r="r" b="b"/>
            <a:pathLst>
              <a:path w="483398" h="479883">
                <a:moveTo>
                  <a:pt x="0" y="0"/>
                </a:moveTo>
                <a:lnTo>
                  <a:pt x="483399" y="0"/>
                </a:lnTo>
                <a:lnTo>
                  <a:pt x="483399" y="479883"/>
                </a:lnTo>
                <a:lnTo>
                  <a:pt x="0" y="479883"/>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25" name="Freeform 25"/>
          <p:cNvSpPr/>
          <p:nvPr/>
        </p:nvSpPr>
        <p:spPr>
          <a:xfrm>
            <a:off x="11946924" y="8402948"/>
            <a:ext cx="539257" cy="362773"/>
          </a:xfrm>
          <a:custGeom>
            <a:avLst/>
            <a:gdLst/>
            <a:ahLst/>
            <a:cxnLst/>
            <a:rect l="l" t="t" r="r" b="b"/>
            <a:pathLst>
              <a:path w="539257" h="362773">
                <a:moveTo>
                  <a:pt x="0" y="0"/>
                </a:moveTo>
                <a:lnTo>
                  <a:pt x="539258" y="0"/>
                </a:lnTo>
                <a:lnTo>
                  <a:pt x="539258" y="362773"/>
                </a:lnTo>
                <a:lnTo>
                  <a:pt x="0" y="362773"/>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26" name="TextBox 26"/>
          <p:cNvSpPr txBox="1"/>
          <p:nvPr/>
        </p:nvSpPr>
        <p:spPr>
          <a:xfrm>
            <a:off x="511675" y="7334233"/>
            <a:ext cx="7628895" cy="3051175"/>
          </a:xfrm>
          <a:prstGeom prst="rect">
            <a:avLst/>
          </a:prstGeom>
        </p:spPr>
        <p:txBody>
          <a:bodyPr lIns="0" tIns="0" rIns="0" bIns="0" rtlCol="0" anchor="t">
            <a:spAutoFit/>
          </a:bodyPr>
          <a:lstStyle/>
          <a:p>
            <a:pPr marL="539749" lvl="1" indent="-269875" algn="ctr">
              <a:lnSpc>
                <a:spcPts val="3499"/>
              </a:lnSpc>
              <a:buFont typeface="Arial"/>
              <a:buChar char="•"/>
            </a:pPr>
            <a:r>
              <a:rPr lang="en-US" sz="2499">
                <a:solidFill>
                  <a:srgbClr val="000000"/>
                </a:solidFill>
                <a:latin typeface="DM Sans"/>
                <a:ea typeface="DM Sans"/>
                <a:cs typeface="DM Sans"/>
                <a:sym typeface="DM Sans"/>
              </a:rPr>
              <a:t>User-friendly interface designed for intuitive navigation</a:t>
            </a:r>
          </a:p>
          <a:p>
            <a:pPr marL="539749" lvl="1" indent="-269875" algn="ctr">
              <a:lnSpc>
                <a:spcPts val="3499"/>
              </a:lnSpc>
              <a:buFont typeface="Arial"/>
              <a:buChar char="•"/>
            </a:pPr>
            <a:r>
              <a:rPr lang="en-US" sz="2499">
                <a:solidFill>
                  <a:srgbClr val="000000"/>
                </a:solidFill>
                <a:latin typeface="DM Sans"/>
                <a:ea typeface="DM Sans"/>
                <a:cs typeface="DM Sans"/>
                <a:sym typeface="DM Sans"/>
              </a:rPr>
              <a:t>Easy habit input through simple form fields</a:t>
            </a:r>
          </a:p>
          <a:p>
            <a:pPr marL="539749" lvl="1" indent="-269875" algn="ctr">
              <a:lnSpc>
                <a:spcPts val="3499"/>
              </a:lnSpc>
              <a:buFont typeface="Arial"/>
              <a:buChar char="•"/>
            </a:pPr>
            <a:r>
              <a:rPr lang="en-US" sz="2499">
                <a:solidFill>
                  <a:srgbClr val="000000"/>
                </a:solidFill>
                <a:latin typeface="DM Sans"/>
                <a:ea typeface="DM Sans"/>
                <a:cs typeface="DM Sans"/>
                <a:sym typeface="DM Sans"/>
              </a:rPr>
              <a:t>Real-time prediction engine with instant results</a:t>
            </a:r>
          </a:p>
          <a:p>
            <a:pPr marL="539749" lvl="1" indent="-269875" algn="ctr">
              <a:lnSpc>
                <a:spcPts val="3499"/>
              </a:lnSpc>
              <a:buFont typeface="Arial"/>
              <a:buChar char="•"/>
            </a:pPr>
            <a:r>
              <a:rPr lang="en-US" sz="2499">
                <a:solidFill>
                  <a:srgbClr val="000000"/>
                </a:solidFill>
                <a:latin typeface="DM Sans"/>
                <a:ea typeface="DM Sans"/>
                <a:cs typeface="DM Sans"/>
                <a:sym typeface="DM Sans"/>
              </a:rPr>
              <a:t>Responsive design works on any device</a:t>
            </a:r>
          </a:p>
          <a:p>
            <a:pPr marL="539749" lvl="1" indent="-269875" algn="ctr">
              <a:lnSpc>
                <a:spcPts val="3499"/>
              </a:lnSpc>
              <a:buFont typeface="Arial"/>
              <a:buChar char="•"/>
            </a:pPr>
            <a:r>
              <a:rPr lang="en-US" sz="2499">
                <a:solidFill>
                  <a:srgbClr val="000000"/>
                </a:solidFill>
                <a:latin typeface="DM Sans"/>
                <a:ea typeface="DM Sans"/>
                <a:cs typeface="DM Sans"/>
                <a:sym typeface="DM Sans"/>
              </a:rPr>
              <a:t>Score visualization with intuitive progress bars</a:t>
            </a:r>
          </a:p>
          <a:p>
            <a:pPr algn="ctr">
              <a:lnSpc>
                <a:spcPts val="3499"/>
              </a:lnSpc>
            </a:pPr>
            <a:endParaRPr lang="en-US" sz="2499">
              <a:solidFill>
                <a:srgbClr val="000000"/>
              </a:solidFill>
              <a:latin typeface="DM Sans"/>
              <a:ea typeface="DM Sans"/>
              <a:cs typeface="DM Sans"/>
              <a:sym typeface="DM Sans"/>
            </a:endParaRPr>
          </a:p>
        </p:txBody>
      </p:sp>
      <p:sp>
        <p:nvSpPr>
          <p:cNvPr id="27" name="TextBox 27"/>
          <p:cNvSpPr txBox="1"/>
          <p:nvPr/>
        </p:nvSpPr>
        <p:spPr>
          <a:xfrm>
            <a:off x="8822884" y="1216393"/>
            <a:ext cx="1401373" cy="497876"/>
          </a:xfrm>
          <a:prstGeom prst="rect">
            <a:avLst/>
          </a:prstGeom>
        </p:spPr>
        <p:txBody>
          <a:bodyPr lIns="0" tIns="0" rIns="0" bIns="0" rtlCol="0" anchor="t">
            <a:spAutoFit/>
          </a:bodyPr>
          <a:lstStyle/>
          <a:p>
            <a:pPr algn="ctr">
              <a:lnSpc>
                <a:spcPts val="4060"/>
              </a:lnSpc>
            </a:pPr>
            <a:r>
              <a:rPr lang="en-US" sz="2900" b="1">
                <a:solidFill>
                  <a:srgbClr val="A6DF18"/>
                </a:solidFill>
                <a:latin typeface="DM Sans Bold"/>
                <a:ea typeface="DM Sans Bold"/>
                <a:cs typeface="DM Sans Bold"/>
                <a:sym typeface="DM Sans Bold"/>
              </a:rPr>
              <a:t>01</a:t>
            </a:r>
          </a:p>
        </p:txBody>
      </p:sp>
      <p:grpSp>
        <p:nvGrpSpPr>
          <p:cNvPr id="28" name="Group 28"/>
          <p:cNvGrpSpPr/>
          <p:nvPr/>
        </p:nvGrpSpPr>
        <p:grpSpPr>
          <a:xfrm>
            <a:off x="2647851" y="6651287"/>
            <a:ext cx="3356543" cy="730571"/>
            <a:chOff x="0" y="0"/>
            <a:chExt cx="3717863" cy="809214"/>
          </a:xfrm>
        </p:grpSpPr>
        <p:sp>
          <p:nvSpPr>
            <p:cNvPr id="29" name="Freeform 29"/>
            <p:cNvSpPr/>
            <p:nvPr/>
          </p:nvSpPr>
          <p:spPr>
            <a:xfrm>
              <a:off x="0" y="0"/>
              <a:ext cx="3717863" cy="809214"/>
            </a:xfrm>
            <a:custGeom>
              <a:avLst/>
              <a:gdLst/>
              <a:ahLst/>
              <a:cxnLst/>
              <a:rect l="l" t="t" r="r" b="b"/>
              <a:pathLst>
                <a:path w="3717863" h="809214">
                  <a:moveTo>
                    <a:pt x="3717863" y="0"/>
                  </a:moveTo>
                  <a:lnTo>
                    <a:pt x="0" y="0"/>
                  </a:lnTo>
                  <a:lnTo>
                    <a:pt x="0" y="621254"/>
                  </a:lnTo>
                  <a:lnTo>
                    <a:pt x="157480" y="621254"/>
                  </a:lnTo>
                  <a:lnTo>
                    <a:pt x="157480" y="809214"/>
                  </a:lnTo>
                  <a:lnTo>
                    <a:pt x="463550" y="621254"/>
                  </a:lnTo>
                  <a:lnTo>
                    <a:pt x="3717863" y="621254"/>
                  </a:lnTo>
                  <a:lnTo>
                    <a:pt x="3717863" y="0"/>
                  </a:lnTo>
                  <a:close/>
                </a:path>
              </a:pathLst>
            </a:custGeom>
            <a:solidFill>
              <a:srgbClr val="00889F"/>
            </a:solidFill>
          </p:spPr>
        </p:sp>
        <p:sp>
          <p:nvSpPr>
            <p:cNvPr id="30" name="TextBox 30"/>
            <p:cNvSpPr txBox="1"/>
            <p:nvPr/>
          </p:nvSpPr>
          <p:spPr>
            <a:xfrm>
              <a:off x="0" y="-47625"/>
              <a:ext cx="3717863" cy="666339"/>
            </a:xfrm>
            <a:prstGeom prst="rect">
              <a:avLst/>
            </a:prstGeom>
          </p:spPr>
          <p:txBody>
            <a:bodyPr lIns="50800" tIns="50800" rIns="50800" bIns="50800" rtlCol="0" anchor="ctr"/>
            <a:lstStyle/>
            <a:p>
              <a:pPr marL="0" lvl="0" indent="0" algn="ctr">
                <a:lnSpc>
                  <a:spcPts val="2520"/>
                </a:lnSpc>
                <a:spcBef>
                  <a:spcPct val="0"/>
                </a:spcBef>
              </a:pPr>
              <a:endParaRPr/>
            </a:p>
          </p:txBody>
        </p:sp>
      </p:grpSp>
      <p:sp>
        <p:nvSpPr>
          <p:cNvPr id="31" name="TextBox 31"/>
          <p:cNvSpPr txBox="1"/>
          <p:nvPr/>
        </p:nvSpPr>
        <p:spPr>
          <a:xfrm>
            <a:off x="8598083" y="384830"/>
            <a:ext cx="9923697" cy="790575"/>
          </a:xfrm>
          <a:prstGeom prst="rect">
            <a:avLst/>
          </a:prstGeom>
        </p:spPr>
        <p:txBody>
          <a:bodyPr lIns="0" tIns="0" rIns="0" bIns="0" rtlCol="0" anchor="t">
            <a:spAutoFit/>
          </a:bodyPr>
          <a:lstStyle/>
          <a:p>
            <a:pPr marL="0" lvl="0" indent="0" algn="ctr">
              <a:lnSpc>
                <a:spcPts val="4800"/>
              </a:lnSpc>
            </a:pPr>
            <a:r>
              <a:rPr lang="en-US" sz="5000" spc="-300">
                <a:solidFill>
                  <a:srgbClr val="0B4E7C"/>
                </a:solidFill>
                <a:latin typeface="Rustic Printed"/>
                <a:ea typeface="Rustic Printed"/>
                <a:cs typeface="Rustic Printed"/>
                <a:sym typeface="Rustic Printed"/>
              </a:rPr>
              <a:t>SYSTEM WORKFLOW</a:t>
            </a:r>
          </a:p>
        </p:txBody>
      </p:sp>
      <p:sp>
        <p:nvSpPr>
          <p:cNvPr id="32" name="TextBox 32"/>
          <p:cNvSpPr txBox="1"/>
          <p:nvPr/>
        </p:nvSpPr>
        <p:spPr>
          <a:xfrm>
            <a:off x="-635726" y="384830"/>
            <a:ext cx="9923697" cy="935355"/>
          </a:xfrm>
          <a:prstGeom prst="rect">
            <a:avLst/>
          </a:prstGeom>
        </p:spPr>
        <p:txBody>
          <a:bodyPr lIns="0" tIns="0" rIns="0" bIns="0" rtlCol="0" anchor="t">
            <a:spAutoFit/>
          </a:bodyPr>
          <a:lstStyle/>
          <a:p>
            <a:pPr marL="0" lvl="0" indent="0" algn="ctr">
              <a:lnSpc>
                <a:spcPts val="5759"/>
              </a:lnSpc>
            </a:pPr>
            <a:r>
              <a:rPr lang="en-US" sz="6000" spc="-359">
                <a:solidFill>
                  <a:srgbClr val="0B4E7C"/>
                </a:solidFill>
                <a:latin typeface="Rustic Printed"/>
                <a:ea typeface="Rustic Printed"/>
                <a:cs typeface="Rustic Printed"/>
                <a:sym typeface="Rustic Printed"/>
              </a:rPr>
              <a:t>WEBSITE FEATURES</a:t>
            </a:r>
          </a:p>
        </p:txBody>
      </p:sp>
      <p:grpSp>
        <p:nvGrpSpPr>
          <p:cNvPr id="33" name="Group 33"/>
          <p:cNvGrpSpPr/>
          <p:nvPr/>
        </p:nvGrpSpPr>
        <p:grpSpPr>
          <a:xfrm>
            <a:off x="0" y="0"/>
            <a:ext cx="247650" cy="10287000"/>
            <a:chOff x="0" y="0"/>
            <a:chExt cx="65225" cy="2709333"/>
          </a:xfrm>
        </p:grpSpPr>
        <p:sp>
          <p:nvSpPr>
            <p:cNvPr id="34" name="Freeform 34"/>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35" name="TextBox 35"/>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36" name="Freeform 36"/>
          <p:cNvSpPr/>
          <p:nvPr/>
        </p:nvSpPr>
        <p:spPr>
          <a:xfrm>
            <a:off x="1028700" y="1490549"/>
            <a:ext cx="6826433" cy="4930879"/>
          </a:xfrm>
          <a:custGeom>
            <a:avLst/>
            <a:gdLst/>
            <a:ahLst/>
            <a:cxnLst/>
            <a:rect l="l" t="t" r="r" b="b"/>
            <a:pathLst>
              <a:path w="6826433" h="4930879">
                <a:moveTo>
                  <a:pt x="0" y="0"/>
                </a:moveTo>
                <a:lnTo>
                  <a:pt x="6826433" y="0"/>
                </a:lnTo>
                <a:lnTo>
                  <a:pt x="6826433" y="4930878"/>
                </a:lnTo>
                <a:lnTo>
                  <a:pt x="0" y="4930878"/>
                </a:lnTo>
                <a:lnTo>
                  <a:pt x="0" y="0"/>
                </a:lnTo>
                <a:close/>
              </a:path>
            </a:pathLst>
          </a:custGeom>
          <a:blipFill>
            <a:blip r:embed="rId19"/>
            <a:stretch>
              <a:fillRect t="-1915" b="-1915"/>
            </a:stretch>
          </a:blipFill>
        </p:spPr>
      </p:sp>
      <p:sp>
        <p:nvSpPr>
          <p:cNvPr id="37" name="TextBox 37"/>
          <p:cNvSpPr txBox="1"/>
          <p:nvPr/>
        </p:nvSpPr>
        <p:spPr>
          <a:xfrm>
            <a:off x="12414960" y="2489001"/>
            <a:ext cx="3399587" cy="621030"/>
          </a:xfrm>
          <a:prstGeom prst="rect">
            <a:avLst/>
          </a:prstGeom>
        </p:spPr>
        <p:txBody>
          <a:bodyPr lIns="0" tIns="0" rIns="0" bIns="0" rtlCol="0" anchor="t">
            <a:spAutoFit/>
          </a:bodyPr>
          <a:lstStyle/>
          <a:p>
            <a:pPr algn="ctr">
              <a:lnSpc>
                <a:spcPts val="2520"/>
              </a:lnSpc>
            </a:pPr>
            <a:r>
              <a:rPr lang="en-US" sz="1800">
                <a:solidFill>
                  <a:srgbClr val="000000"/>
                </a:solidFill>
                <a:latin typeface="DM Sans"/>
                <a:ea typeface="DM Sans"/>
                <a:cs typeface="DM Sans"/>
                <a:sym typeface="DM Sans"/>
              </a:rPr>
              <a:t>Enter student details through web form</a:t>
            </a:r>
          </a:p>
        </p:txBody>
      </p:sp>
      <p:sp>
        <p:nvSpPr>
          <p:cNvPr id="38" name="TextBox 38"/>
          <p:cNvSpPr txBox="1"/>
          <p:nvPr/>
        </p:nvSpPr>
        <p:spPr>
          <a:xfrm>
            <a:off x="12970514" y="4656913"/>
            <a:ext cx="3399587" cy="621030"/>
          </a:xfrm>
          <a:prstGeom prst="rect">
            <a:avLst/>
          </a:prstGeom>
        </p:spPr>
        <p:txBody>
          <a:bodyPr lIns="0" tIns="0" rIns="0" bIns="0" rtlCol="0" anchor="t">
            <a:spAutoFit/>
          </a:bodyPr>
          <a:lstStyle/>
          <a:p>
            <a:pPr algn="ctr">
              <a:lnSpc>
                <a:spcPts val="2520"/>
              </a:lnSpc>
            </a:pPr>
            <a:r>
              <a:rPr lang="en-US" sz="1800">
                <a:solidFill>
                  <a:srgbClr val="000000"/>
                </a:solidFill>
                <a:latin typeface="DM Sans"/>
                <a:ea typeface="DM Sans"/>
                <a:cs typeface="DM Sans"/>
                <a:sym typeface="DM Sans"/>
              </a:rPr>
              <a:t>Data sent to Flask backend for validation</a:t>
            </a:r>
          </a:p>
        </p:txBody>
      </p:sp>
      <p:sp>
        <p:nvSpPr>
          <p:cNvPr id="39" name="TextBox 39"/>
          <p:cNvSpPr txBox="1"/>
          <p:nvPr/>
        </p:nvSpPr>
        <p:spPr>
          <a:xfrm>
            <a:off x="13806317" y="6689387"/>
            <a:ext cx="3399587" cy="621030"/>
          </a:xfrm>
          <a:prstGeom prst="rect">
            <a:avLst/>
          </a:prstGeom>
        </p:spPr>
        <p:txBody>
          <a:bodyPr lIns="0" tIns="0" rIns="0" bIns="0" rtlCol="0" anchor="t">
            <a:spAutoFit/>
          </a:bodyPr>
          <a:lstStyle/>
          <a:p>
            <a:pPr algn="ctr">
              <a:lnSpc>
                <a:spcPts val="2520"/>
              </a:lnSpc>
            </a:pPr>
            <a:r>
              <a:rPr lang="en-US" sz="1800">
                <a:solidFill>
                  <a:srgbClr val="000000"/>
                </a:solidFill>
                <a:latin typeface="DM Sans"/>
                <a:ea typeface="DM Sans"/>
                <a:cs typeface="DM Sans"/>
                <a:sym typeface="DM Sans"/>
              </a:rPr>
              <a:t>Model analyzes patterns and generates score</a:t>
            </a:r>
          </a:p>
        </p:txBody>
      </p:sp>
      <p:sp>
        <p:nvSpPr>
          <p:cNvPr id="40" name="TextBox 40"/>
          <p:cNvSpPr txBox="1"/>
          <p:nvPr/>
        </p:nvSpPr>
        <p:spPr>
          <a:xfrm>
            <a:off x="14792364" y="8739007"/>
            <a:ext cx="3399587" cy="621030"/>
          </a:xfrm>
          <a:prstGeom prst="rect">
            <a:avLst/>
          </a:prstGeom>
        </p:spPr>
        <p:txBody>
          <a:bodyPr lIns="0" tIns="0" rIns="0" bIns="0" rtlCol="0" anchor="t">
            <a:spAutoFit/>
          </a:bodyPr>
          <a:lstStyle/>
          <a:p>
            <a:pPr algn="ctr">
              <a:lnSpc>
                <a:spcPts val="2520"/>
              </a:lnSpc>
            </a:pPr>
            <a:r>
              <a:rPr lang="en-US" sz="1800">
                <a:solidFill>
                  <a:srgbClr val="000000"/>
                </a:solidFill>
                <a:latin typeface="DM Sans"/>
                <a:ea typeface="DM Sans"/>
                <a:cs typeface="DM Sans"/>
                <a:sym typeface="DM Sans"/>
              </a:rPr>
              <a:t>Visual score presentation with insights</a:t>
            </a:r>
          </a:p>
        </p:txBody>
      </p:sp>
      <p:sp>
        <p:nvSpPr>
          <p:cNvPr id="41" name="TextBox 41"/>
          <p:cNvSpPr txBox="1"/>
          <p:nvPr/>
        </p:nvSpPr>
        <p:spPr>
          <a:xfrm>
            <a:off x="9523570" y="3134692"/>
            <a:ext cx="1401373" cy="497876"/>
          </a:xfrm>
          <a:prstGeom prst="rect">
            <a:avLst/>
          </a:prstGeom>
        </p:spPr>
        <p:txBody>
          <a:bodyPr lIns="0" tIns="0" rIns="0" bIns="0" rtlCol="0" anchor="t">
            <a:spAutoFit/>
          </a:bodyPr>
          <a:lstStyle/>
          <a:p>
            <a:pPr algn="ctr">
              <a:lnSpc>
                <a:spcPts val="4060"/>
              </a:lnSpc>
            </a:pPr>
            <a:r>
              <a:rPr lang="en-US" sz="2900" b="1">
                <a:solidFill>
                  <a:srgbClr val="00CC91"/>
                </a:solidFill>
                <a:latin typeface="DM Sans Bold"/>
                <a:ea typeface="DM Sans Bold"/>
                <a:cs typeface="DM Sans Bold"/>
                <a:sym typeface="DM Sans Bold"/>
              </a:rPr>
              <a:t>02</a:t>
            </a:r>
          </a:p>
        </p:txBody>
      </p:sp>
      <p:sp>
        <p:nvSpPr>
          <p:cNvPr id="42" name="TextBox 42"/>
          <p:cNvSpPr txBox="1"/>
          <p:nvPr/>
        </p:nvSpPr>
        <p:spPr>
          <a:xfrm>
            <a:off x="10533723" y="5203081"/>
            <a:ext cx="1401373" cy="497876"/>
          </a:xfrm>
          <a:prstGeom prst="rect">
            <a:avLst/>
          </a:prstGeom>
        </p:spPr>
        <p:txBody>
          <a:bodyPr lIns="0" tIns="0" rIns="0" bIns="0" rtlCol="0" anchor="t">
            <a:spAutoFit/>
          </a:bodyPr>
          <a:lstStyle/>
          <a:p>
            <a:pPr algn="ctr">
              <a:lnSpc>
                <a:spcPts val="4060"/>
              </a:lnSpc>
            </a:pPr>
            <a:r>
              <a:rPr lang="en-US" sz="2900" b="1">
                <a:solidFill>
                  <a:srgbClr val="00A7BF"/>
                </a:solidFill>
                <a:latin typeface="DM Sans Bold"/>
                <a:ea typeface="DM Sans Bold"/>
                <a:cs typeface="DM Sans Bold"/>
                <a:sym typeface="DM Sans Bold"/>
              </a:rPr>
              <a:t>03</a:t>
            </a:r>
          </a:p>
        </p:txBody>
      </p:sp>
      <p:sp>
        <p:nvSpPr>
          <p:cNvPr id="43" name="TextBox 43"/>
          <p:cNvSpPr txBox="1"/>
          <p:nvPr/>
        </p:nvSpPr>
        <p:spPr>
          <a:xfrm>
            <a:off x="11447534" y="7324708"/>
            <a:ext cx="1401373" cy="497876"/>
          </a:xfrm>
          <a:prstGeom prst="rect">
            <a:avLst/>
          </a:prstGeom>
        </p:spPr>
        <p:txBody>
          <a:bodyPr lIns="0" tIns="0" rIns="0" bIns="0" rtlCol="0" anchor="t">
            <a:spAutoFit/>
          </a:bodyPr>
          <a:lstStyle/>
          <a:p>
            <a:pPr algn="ctr">
              <a:lnSpc>
                <a:spcPts val="4060"/>
              </a:lnSpc>
            </a:pPr>
            <a:r>
              <a:rPr lang="en-US" sz="2900" b="1">
                <a:solidFill>
                  <a:srgbClr val="0085E0"/>
                </a:solidFill>
                <a:latin typeface="DM Sans Bold"/>
                <a:ea typeface="DM Sans Bold"/>
                <a:cs typeface="DM Sans Bold"/>
                <a:sym typeface="DM Sans Bold"/>
              </a:rPr>
              <a:t>04</a:t>
            </a:r>
          </a:p>
        </p:txBody>
      </p:sp>
      <p:sp>
        <p:nvSpPr>
          <p:cNvPr id="44" name="TextBox 44"/>
          <p:cNvSpPr txBox="1"/>
          <p:nvPr/>
        </p:nvSpPr>
        <p:spPr>
          <a:xfrm>
            <a:off x="11352349" y="2047041"/>
            <a:ext cx="5017752" cy="384721"/>
          </a:xfrm>
          <a:prstGeom prst="rect">
            <a:avLst/>
          </a:prstGeom>
        </p:spPr>
        <p:txBody>
          <a:bodyPr wrap="square" lIns="0" tIns="0" rIns="0" bIns="0" rtlCol="0" anchor="t">
            <a:spAutoFit/>
          </a:bodyPr>
          <a:lstStyle/>
          <a:p>
            <a:pPr marL="0" lvl="0" indent="0" algn="ctr">
              <a:lnSpc>
                <a:spcPts val="2970"/>
              </a:lnSpc>
            </a:pPr>
            <a:r>
              <a:rPr lang="en-US" sz="3000" spc="36" dirty="0">
                <a:solidFill>
                  <a:srgbClr val="373737"/>
                </a:solidFill>
                <a:latin typeface="Marykate"/>
                <a:ea typeface="Marykate"/>
                <a:cs typeface="Marykate"/>
                <a:sym typeface="Marykate"/>
              </a:rPr>
              <a:t>USER INPUT</a:t>
            </a:r>
          </a:p>
        </p:txBody>
      </p:sp>
      <p:sp>
        <p:nvSpPr>
          <p:cNvPr id="45" name="TextBox 45"/>
          <p:cNvSpPr txBox="1"/>
          <p:nvPr/>
        </p:nvSpPr>
        <p:spPr>
          <a:xfrm>
            <a:off x="1990576" y="6658465"/>
            <a:ext cx="4671094" cy="1030605"/>
          </a:xfrm>
          <a:prstGeom prst="rect">
            <a:avLst/>
          </a:prstGeom>
        </p:spPr>
        <p:txBody>
          <a:bodyPr lIns="0" tIns="0" rIns="0" bIns="0" rtlCol="0" anchor="t">
            <a:spAutoFit/>
          </a:bodyPr>
          <a:lstStyle/>
          <a:p>
            <a:pPr algn="ctr">
              <a:lnSpc>
                <a:spcPts val="3959"/>
              </a:lnSpc>
            </a:pPr>
            <a:r>
              <a:rPr lang="en-US" sz="3999" spc="47">
                <a:solidFill>
                  <a:srgbClr val="FFFFFF"/>
                </a:solidFill>
                <a:latin typeface="Marykate"/>
                <a:ea typeface="Marykate"/>
                <a:cs typeface="Marykate"/>
                <a:sym typeface="Marykate"/>
              </a:rPr>
              <a:t>CORE FEATURES</a:t>
            </a:r>
          </a:p>
          <a:p>
            <a:pPr marL="0" lvl="0" indent="0" algn="ctr">
              <a:lnSpc>
                <a:spcPts val="3959"/>
              </a:lnSpc>
            </a:pPr>
            <a:endParaRPr lang="en-US" sz="3999" spc="47">
              <a:solidFill>
                <a:srgbClr val="FFFFFF"/>
              </a:solidFill>
              <a:latin typeface="Marykate"/>
              <a:ea typeface="Marykate"/>
              <a:cs typeface="Marykate"/>
              <a:sym typeface="Marykate"/>
            </a:endParaRPr>
          </a:p>
        </p:txBody>
      </p:sp>
      <p:sp>
        <p:nvSpPr>
          <p:cNvPr id="46" name="TextBox 46"/>
          <p:cNvSpPr txBox="1"/>
          <p:nvPr/>
        </p:nvSpPr>
        <p:spPr>
          <a:xfrm>
            <a:off x="13062082" y="4214953"/>
            <a:ext cx="4844917" cy="384721"/>
          </a:xfrm>
          <a:prstGeom prst="rect">
            <a:avLst/>
          </a:prstGeom>
        </p:spPr>
        <p:txBody>
          <a:bodyPr wrap="square" lIns="0" tIns="0" rIns="0" bIns="0" rtlCol="0" anchor="t">
            <a:spAutoFit/>
          </a:bodyPr>
          <a:lstStyle/>
          <a:p>
            <a:pPr marL="0" lvl="0" indent="0" algn="ctr">
              <a:lnSpc>
                <a:spcPts val="2970"/>
              </a:lnSpc>
            </a:pPr>
            <a:r>
              <a:rPr lang="en-US" sz="3000" spc="36" dirty="0">
                <a:solidFill>
                  <a:srgbClr val="373737"/>
                </a:solidFill>
                <a:latin typeface="Marykate"/>
                <a:ea typeface="Marykate"/>
                <a:cs typeface="Marykate"/>
                <a:sym typeface="Marykate"/>
              </a:rPr>
              <a:t>BACKEND PROCESSING</a:t>
            </a:r>
          </a:p>
        </p:txBody>
      </p:sp>
      <p:sp>
        <p:nvSpPr>
          <p:cNvPr id="47" name="TextBox 47"/>
          <p:cNvSpPr txBox="1"/>
          <p:nvPr/>
        </p:nvSpPr>
        <p:spPr>
          <a:xfrm>
            <a:off x="13715999" y="6247427"/>
            <a:ext cx="3945595" cy="384721"/>
          </a:xfrm>
          <a:prstGeom prst="rect">
            <a:avLst/>
          </a:prstGeom>
        </p:spPr>
        <p:txBody>
          <a:bodyPr wrap="square" lIns="0" tIns="0" rIns="0" bIns="0" rtlCol="0" anchor="t">
            <a:spAutoFit/>
          </a:bodyPr>
          <a:lstStyle/>
          <a:p>
            <a:pPr marL="0" lvl="0" indent="0" algn="ctr">
              <a:lnSpc>
                <a:spcPts val="2970"/>
              </a:lnSpc>
            </a:pPr>
            <a:r>
              <a:rPr lang="en-US" sz="3000" spc="36" dirty="0">
                <a:solidFill>
                  <a:srgbClr val="373737"/>
                </a:solidFill>
                <a:latin typeface="Marykate"/>
                <a:ea typeface="Marykate"/>
                <a:cs typeface="Marykate"/>
                <a:sym typeface="Marykate"/>
              </a:rPr>
              <a:t>ML PREDICTION</a:t>
            </a:r>
          </a:p>
        </p:txBody>
      </p:sp>
      <p:sp>
        <p:nvSpPr>
          <p:cNvPr id="48" name="TextBox 48"/>
          <p:cNvSpPr txBox="1"/>
          <p:nvPr/>
        </p:nvSpPr>
        <p:spPr>
          <a:xfrm>
            <a:off x="14935334" y="8224830"/>
            <a:ext cx="3733298" cy="384721"/>
          </a:xfrm>
          <a:prstGeom prst="rect">
            <a:avLst/>
          </a:prstGeom>
        </p:spPr>
        <p:txBody>
          <a:bodyPr wrap="square" lIns="0" tIns="0" rIns="0" bIns="0" rtlCol="0" anchor="t">
            <a:spAutoFit/>
          </a:bodyPr>
          <a:lstStyle/>
          <a:p>
            <a:pPr marL="0" lvl="0" indent="0" algn="ctr">
              <a:lnSpc>
                <a:spcPts val="2970"/>
              </a:lnSpc>
            </a:pPr>
            <a:r>
              <a:rPr lang="en-US" sz="3000" spc="36" dirty="0">
                <a:solidFill>
                  <a:srgbClr val="373737"/>
                </a:solidFill>
                <a:latin typeface="Marykate"/>
                <a:ea typeface="Marykate"/>
                <a:cs typeface="Marykate"/>
                <a:sym typeface="Marykate"/>
              </a:rPr>
              <a:t>RESULTS DISPLAY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357593" y="2818961"/>
            <a:ext cx="8534481" cy="1560860"/>
            <a:chOff x="0" y="0"/>
            <a:chExt cx="1536798" cy="281063"/>
          </a:xfrm>
        </p:grpSpPr>
        <p:sp>
          <p:nvSpPr>
            <p:cNvPr id="4" name="Freeform 4"/>
            <p:cNvSpPr/>
            <p:nvPr/>
          </p:nvSpPr>
          <p:spPr>
            <a:xfrm>
              <a:off x="0" y="0"/>
              <a:ext cx="1536798" cy="281063"/>
            </a:xfrm>
            <a:custGeom>
              <a:avLst/>
              <a:gdLst/>
              <a:ahLst/>
              <a:cxnLst/>
              <a:rect l="l" t="t" r="r" b="b"/>
              <a:pathLst>
                <a:path w="1536798" h="281063">
                  <a:moveTo>
                    <a:pt x="21771" y="0"/>
                  </a:moveTo>
                  <a:lnTo>
                    <a:pt x="1515027" y="0"/>
                  </a:lnTo>
                  <a:cubicBezTo>
                    <a:pt x="1527051" y="0"/>
                    <a:pt x="1536798" y="9747"/>
                    <a:pt x="1536798" y="21771"/>
                  </a:cubicBezTo>
                  <a:lnTo>
                    <a:pt x="1536798" y="259292"/>
                  </a:lnTo>
                  <a:cubicBezTo>
                    <a:pt x="1536798" y="265066"/>
                    <a:pt x="1534505" y="270604"/>
                    <a:pt x="1530422" y="274686"/>
                  </a:cubicBezTo>
                  <a:cubicBezTo>
                    <a:pt x="1526339" y="278769"/>
                    <a:pt x="1520801" y="281063"/>
                    <a:pt x="1515027" y="281063"/>
                  </a:cubicBezTo>
                  <a:lnTo>
                    <a:pt x="21771" y="281063"/>
                  </a:lnTo>
                  <a:cubicBezTo>
                    <a:pt x="15997" y="281063"/>
                    <a:pt x="10460" y="278769"/>
                    <a:pt x="6377" y="274686"/>
                  </a:cubicBezTo>
                  <a:cubicBezTo>
                    <a:pt x="2294" y="270604"/>
                    <a:pt x="0" y="265066"/>
                    <a:pt x="0" y="259292"/>
                  </a:cubicBezTo>
                  <a:lnTo>
                    <a:pt x="0" y="21771"/>
                  </a:lnTo>
                  <a:cubicBezTo>
                    <a:pt x="0" y="15997"/>
                    <a:pt x="2294" y="10460"/>
                    <a:pt x="6377" y="6377"/>
                  </a:cubicBezTo>
                  <a:cubicBezTo>
                    <a:pt x="10460" y="2294"/>
                    <a:pt x="15997" y="0"/>
                    <a:pt x="21771" y="0"/>
                  </a:cubicBezTo>
                  <a:close/>
                </a:path>
              </a:pathLst>
            </a:custGeom>
            <a:solidFill>
              <a:srgbClr val="BDD2F6"/>
            </a:solidFill>
            <a:ln cap="rnd">
              <a:noFill/>
              <a:prstDash val="solid"/>
              <a:round/>
            </a:ln>
          </p:spPr>
        </p:sp>
        <p:sp>
          <p:nvSpPr>
            <p:cNvPr id="5" name="TextBox 5"/>
            <p:cNvSpPr txBox="1"/>
            <p:nvPr/>
          </p:nvSpPr>
          <p:spPr>
            <a:xfrm>
              <a:off x="0" y="0"/>
              <a:ext cx="1536798" cy="28106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6" name="Group 6"/>
          <p:cNvGrpSpPr/>
          <p:nvPr/>
        </p:nvGrpSpPr>
        <p:grpSpPr>
          <a:xfrm>
            <a:off x="2357593" y="4606520"/>
            <a:ext cx="8534481" cy="1560860"/>
            <a:chOff x="0" y="0"/>
            <a:chExt cx="1536798" cy="281063"/>
          </a:xfrm>
        </p:grpSpPr>
        <p:sp>
          <p:nvSpPr>
            <p:cNvPr id="7" name="Freeform 7"/>
            <p:cNvSpPr/>
            <p:nvPr/>
          </p:nvSpPr>
          <p:spPr>
            <a:xfrm>
              <a:off x="0" y="0"/>
              <a:ext cx="1536798" cy="281063"/>
            </a:xfrm>
            <a:custGeom>
              <a:avLst/>
              <a:gdLst/>
              <a:ahLst/>
              <a:cxnLst/>
              <a:rect l="l" t="t" r="r" b="b"/>
              <a:pathLst>
                <a:path w="1536798" h="281063">
                  <a:moveTo>
                    <a:pt x="21771" y="0"/>
                  </a:moveTo>
                  <a:lnTo>
                    <a:pt x="1515027" y="0"/>
                  </a:lnTo>
                  <a:cubicBezTo>
                    <a:pt x="1527051" y="0"/>
                    <a:pt x="1536798" y="9747"/>
                    <a:pt x="1536798" y="21771"/>
                  </a:cubicBezTo>
                  <a:lnTo>
                    <a:pt x="1536798" y="259292"/>
                  </a:lnTo>
                  <a:cubicBezTo>
                    <a:pt x="1536798" y="265066"/>
                    <a:pt x="1534505" y="270604"/>
                    <a:pt x="1530422" y="274686"/>
                  </a:cubicBezTo>
                  <a:cubicBezTo>
                    <a:pt x="1526339" y="278769"/>
                    <a:pt x="1520801" y="281063"/>
                    <a:pt x="1515027" y="281063"/>
                  </a:cubicBezTo>
                  <a:lnTo>
                    <a:pt x="21771" y="281063"/>
                  </a:lnTo>
                  <a:cubicBezTo>
                    <a:pt x="15997" y="281063"/>
                    <a:pt x="10460" y="278769"/>
                    <a:pt x="6377" y="274686"/>
                  </a:cubicBezTo>
                  <a:cubicBezTo>
                    <a:pt x="2294" y="270604"/>
                    <a:pt x="0" y="265066"/>
                    <a:pt x="0" y="259292"/>
                  </a:cubicBezTo>
                  <a:lnTo>
                    <a:pt x="0" y="21771"/>
                  </a:lnTo>
                  <a:cubicBezTo>
                    <a:pt x="0" y="15997"/>
                    <a:pt x="2294" y="10460"/>
                    <a:pt x="6377" y="6377"/>
                  </a:cubicBezTo>
                  <a:cubicBezTo>
                    <a:pt x="10460" y="2294"/>
                    <a:pt x="15997" y="0"/>
                    <a:pt x="21771" y="0"/>
                  </a:cubicBezTo>
                  <a:close/>
                </a:path>
              </a:pathLst>
            </a:custGeom>
            <a:solidFill>
              <a:srgbClr val="BDD2F6"/>
            </a:solidFill>
            <a:ln cap="rnd">
              <a:noFill/>
              <a:prstDash val="solid"/>
              <a:round/>
            </a:ln>
          </p:spPr>
        </p:sp>
        <p:sp>
          <p:nvSpPr>
            <p:cNvPr id="8" name="TextBox 8"/>
            <p:cNvSpPr txBox="1"/>
            <p:nvPr/>
          </p:nvSpPr>
          <p:spPr>
            <a:xfrm>
              <a:off x="0" y="0"/>
              <a:ext cx="1536798" cy="28106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9" name="Group 9"/>
          <p:cNvGrpSpPr/>
          <p:nvPr/>
        </p:nvGrpSpPr>
        <p:grpSpPr>
          <a:xfrm>
            <a:off x="2357593" y="6448527"/>
            <a:ext cx="8534481" cy="1560860"/>
            <a:chOff x="0" y="0"/>
            <a:chExt cx="1536798" cy="281063"/>
          </a:xfrm>
        </p:grpSpPr>
        <p:sp>
          <p:nvSpPr>
            <p:cNvPr id="10" name="Freeform 10"/>
            <p:cNvSpPr/>
            <p:nvPr/>
          </p:nvSpPr>
          <p:spPr>
            <a:xfrm>
              <a:off x="0" y="0"/>
              <a:ext cx="1536798" cy="281063"/>
            </a:xfrm>
            <a:custGeom>
              <a:avLst/>
              <a:gdLst/>
              <a:ahLst/>
              <a:cxnLst/>
              <a:rect l="l" t="t" r="r" b="b"/>
              <a:pathLst>
                <a:path w="1536798" h="281063">
                  <a:moveTo>
                    <a:pt x="21771" y="0"/>
                  </a:moveTo>
                  <a:lnTo>
                    <a:pt x="1515027" y="0"/>
                  </a:lnTo>
                  <a:cubicBezTo>
                    <a:pt x="1527051" y="0"/>
                    <a:pt x="1536798" y="9747"/>
                    <a:pt x="1536798" y="21771"/>
                  </a:cubicBezTo>
                  <a:lnTo>
                    <a:pt x="1536798" y="259292"/>
                  </a:lnTo>
                  <a:cubicBezTo>
                    <a:pt x="1536798" y="265066"/>
                    <a:pt x="1534505" y="270604"/>
                    <a:pt x="1530422" y="274686"/>
                  </a:cubicBezTo>
                  <a:cubicBezTo>
                    <a:pt x="1526339" y="278769"/>
                    <a:pt x="1520801" y="281063"/>
                    <a:pt x="1515027" y="281063"/>
                  </a:cubicBezTo>
                  <a:lnTo>
                    <a:pt x="21771" y="281063"/>
                  </a:lnTo>
                  <a:cubicBezTo>
                    <a:pt x="15997" y="281063"/>
                    <a:pt x="10460" y="278769"/>
                    <a:pt x="6377" y="274686"/>
                  </a:cubicBezTo>
                  <a:cubicBezTo>
                    <a:pt x="2294" y="270604"/>
                    <a:pt x="0" y="265066"/>
                    <a:pt x="0" y="259292"/>
                  </a:cubicBezTo>
                  <a:lnTo>
                    <a:pt x="0" y="21771"/>
                  </a:lnTo>
                  <a:cubicBezTo>
                    <a:pt x="0" y="15997"/>
                    <a:pt x="2294" y="10460"/>
                    <a:pt x="6377" y="6377"/>
                  </a:cubicBezTo>
                  <a:cubicBezTo>
                    <a:pt x="10460" y="2294"/>
                    <a:pt x="15997" y="0"/>
                    <a:pt x="21771" y="0"/>
                  </a:cubicBezTo>
                  <a:close/>
                </a:path>
              </a:pathLst>
            </a:custGeom>
            <a:solidFill>
              <a:srgbClr val="BDD2F6"/>
            </a:solidFill>
            <a:ln cap="rnd">
              <a:noFill/>
              <a:prstDash val="solid"/>
              <a:round/>
            </a:ln>
          </p:spPr>
        </p:sp>
        <p:sp>
          <p:nvSpPr>
            <p:cNvPr id="11" name="TextBox 11"/>
            <p:cNvSpPr txBox="1"/>
            <p:nvPr/>
          </p:nvSpPr>
          <p:spPr>
            <a:xfrm>
              <a:off x="0" y="0"/>
              <a:ext cx="1536798" cy="28106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12" name="Group 12"/>
          <p:cNvGrpSpPr/>
          <p:nvPr/>
        </p:nvGrpSpPr>
        <p:grpSpPr>
          <a:xfrm>
            <a:off x="2357593" y="8266656"/>
            <a:ext cx="8534481" cy="1560860"/>
            <a:chOff x="0" y="0"/>
            <a:chExt cx="1536798" cy="281063"/>
          </a:xfrm>
        </p:grpSpPr>
        <p:sp>
          <p:nvSpPr>
            <p:cNvPr id="13" name="Freeform 13"/>
            <p:cNvSpPr/>
            <p:nvPr/>
          </p:nvSpPr>
          <p:spPr>
            <a:xfrm>
              <a:off x="0" y="0"/>
              <a:ext cx="1536798" cy="281063"/>
            </a:xfrm>
            <a:custGeom>
              <a:avLst/>
              <a:gdLst/>
              <a:ahLst/>
              <a:cxnLst/>
              <a:rect l="l" t="t" r="r" b="b"/>
              <a:pathLst>
                <a:path w="1536798" h="281063">
                  <a:moveTo>
                    <a:pt x="21771" y="0"/>
                  </a:moveTo>
                  <a:lnTo>
                    <a:pt x="1515027" y="0"/>
                  </a:lnTo>
                  <a:cubicBezTo>
                    <a:pt x="1527051" y="0"/>
                    <a:pt x="1536798" y="9747"/>
                    <a:pt x="1536798" y="21771"/>
                  </a:cubicBezTo>
                  <a:lnTo>
                    <a:pt x="1536798" y="259292"/>
                  </a:lnTo>
                  <a:cubicBezTo>
                    <a:pt x="1536798" y="265066"/>
                    <a:pt x="1534505" y="270604"/>
                    <a:pt x="1530422" y="274686"/>
                  </a:cubicBezTo>
                  <a:cubicBezTo>
                    <a:pt x="1526339" y="278769"/>
                    <a:pt x="1520801" y="281063"/>
                    <a:pt x="1515027" y="281063"/>
                  </a:cubicBezTo>
                  <a:lnTo>
                    <a:pt x="21771" y="281063"/>
                  </a:lnTo>
                  <a:cubicBezTo>
                    <a:pt x="15997" y="281063"/>
                    <a:pt x="10460" y="278769"/>
                    <a:pt x="6377" y="274686"/>
                  </a:cubicBezTo>
                  <a:cubicBezTo>
                    <a:pt x="2294" y="270604"/>
                    <a:pt x="0" y="265066"/>
                    <a:pt x="0" y="259292"/>
                  </a:cubicBezTo>
                  <a:lnTo>
                    <a:pt x="0" y="21771"/>
                  </a:lnTo>
                  <a:cubicBezTo>
                    <a:pt x="0" y="15997"/>
                    <a:pt x="2294" y="10460"/>
                    <a:pt x="6377" y="6377"/>
                  </a:cubicBezTo>
                  <a:cubicBezTo>
                    <a:pt x="10460" y="2294"/>
                    <a:pt x="15997" y="0"/>
                    <a:pt x="21771" y="0"/>
                  </a:cubicBezTo>
                  <a:close/>
                </a:path>
              </a:pathLst>
            </a:custGeom>
            <a:solidFill>
              <a:srgbClr val="BDD2F6"/>
            </a:solidFill>
            <a:ln cap="rnd">
              <a:noFill/>
              <a:prstDash val="solid"/>
              <a:round/>
            </a:ln>
          </p:spPr>
        </p:sp>
        <p:sp>
          <p:nvSpPr>
            <p:cNvPr id="14" name="TextBox 14"/>
            <p:cNvSpPr txBox="1"/>
            <p:nvPr/>
          </p:nvSpPr>
          <p:spPr>
            <a:xfrm>
              <a:off x="0" y="0"/>
              <a:ext cx="1536798" cy="28106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15" name="Group 15"/>
          <p:cNvGrpSpPr/>
          <p:nvPr/>
        </p:nvGrpSpPr>
        <p:grpSpPr>
          <a:xfrm>
            <a:off x="649019" y="3121123"/>
            <a:ext cx="1560860" cy="15608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2F6"/>
            </a:solidFill>
            <a:ln cap="sq">
              <a:no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649019" y="4755356"/>
            <a:ext cx="1560860" cy="156086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2F6"/>
            </a:solidFill>
            <a:ln cap="sq">
              <a:no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1" name="Group 21"/>
          <p:cNvGrpSpPr/>
          <p:nvPr/>
        </p:nvGrpSpPr>
        <p:grpSpPr>
          <a:xfrm>
            <a:off x="649019" y="6549738"/>
            <a:ext cx="1560860" cy="15608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2F6"/>
            </a:solidFill>
            <a:ln cap="sq">
              <a:noFill/>
              <a:prstDash val="solid"/>
              <a:miter/>
            </a:ln>
          </p:spPr>
        </p:sp>
        <p:sp>
          <p:nvSpPr>
            <p:cNvPr id="23" name="TextBox 2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4" name="Group 24"/>
          <p:cNvGrpSpPr/>
          <p:nvPr/>
        </p:nvGrpSpPr>
        <p:grpSpPr>
          <a:xfrm>
            <a:off x="649019" y="8396348"/>
            <a:ext cx="1560860" cy="156086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2F6"/>
            </a:solidFill>
            <a:ln cap="sq">
              <a:no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7" name="TextBox 27"/>
          <p:cNvSpPr txBox="1"/>
          <p:nvPr/>
        </p:nvSpPr>
        <p:spPr>
          <a:xfrm>
            <a:off x="5122748" y="1968598"/>
            <a:ext cx="9701328" cy="514350"/>
          </a:xfrm>
          <a:prstGeom prst="rect">
            <a:avLst/>
          </a:prstGeom>
        </p:spPr>
        <p:txBody>
          <a:bodyPr lIns="0" tIns="0" rIns="0" bIns="0" rtlCol="0" anchor="t">
            <a:spAutoFit/>
          </a:bodyPr>
          <a:lstStyle/>
          <a:p>
            <a:pPr marL="0" lvl="0" indent="0" algn="l">
              <a:lnSpc>
                <a:spcPts val="4200"/>
              </a:lnSpc>
            </a:pPr>
            <a:r>
              <a:rPr lang="en-US" sz="3000" b="1">
                <a:solidFill>
                  <a:srgbClr val="373737"/>
                </a:solidFill>
                <a:latin typeface="Inter Medium"/>
                <a:ea typeface="Inter Medium"/>
                <a:cs typeface="Inter Medium"/>
                <a:sym typeface="Inter Medium"/>
              </a:rPr>
              <a:t>S</a:t>
            </a:r>
            <a:r>
              <a:rPr lang="en-US" sz="3000" b="1" u="none">
                <a:solidFill>
                  <a:srgbClr val="373737"/>
                </a:solidFill>
                <a:latin typeface="Inter Medium"/>
                <a:ea typeface="Inter Medium"/>
                <a:cs typeface="Inter Medium"/>
                <a:sym typeface="Inter Medium"/>
              </a:rPr>
              <a:t>tudent Impact</a:t>
            </a:r>
          </a:p>
        </p:txBody>
      </p:sp>
      <p:sp>
        <p:nvSpPr>
          <p:cNvPr id="28" name="TextBox 28"/>
          <p:cNvSpPr txBox="1"/>
          <p:nvPr/>
        </p:nvSpPr>
        <p:spPr>
          <a:xfrm>
            <a:off x="2862464" y="3521946"/>
            <a:ext cx="7925567" cy="603009"/>
          </a:xfrm>
          <a:prstGeom prst="rect">
            <a:avLst/>
          </a:prstGeom>
        </p:spPr>
        <p:txBody>
          <a:bodyPr lIns="0" tIns="0" rIns="0" bIns="0" rtlCol="0" anchor="t">
            <a:spAutoFit/>
          </a:bodyPr>
          <a:lstStyle/>
          <a:p>
            <a:pPr marL="0" lvl="0" indent="0" algn="l">
              <a:lnSpc>
                <a:spcPts val="2466"/>
              </a:lnSpc>
            </a:pPr>
            <a:r>
              <a:rPr lang="en-US" sz="1761" b="1">
                <a:solidFill>
                  <a:srgbClr val="373737"/>
                </a:solidFill>
                <a:latin typeface="Inter Medium"/>
                <a:ea typeface="Inter Medium"/>
                <a:cs typeface="Inter Medium"/>
                <a:sym typeface="Inter Medium"/>
              </a:rPr>
              <a:t>Id</a:t>
            </a:r>
            <a:r>
              <a:rPr lang="en-US" sz="1761" b="1" u="none">
                <a:solidFill>
                  <a:srgbClr val="373737"/>
                </a:solidFill>
                <a:latin typeface="Inter Medium"/>
                <a:ea typeface="Inter Medium"/>
                <a:cs typeface="Inter Medium"/>
                <a:sym typeface="Inter Medium"/>
              </a:rPr>
              <a:t>entify which daily behaviors most impact exam performance, enabling targeted improvements in study routines and time management</a:t>
            </a:r>
          </a:p>
        </p:txBody>
      </p:sp>
      <p:sp>
        <p:nvSpPr>
          <p:cNvPr id="29" name="TextBox 29"/>
          <p:cNvSpPr txBox="1"/>
          <p:nvPr/>
        </p:nvSpPr>
        <p:spPr>
          <a:xfrm>
            <a:off x="2862464" y="5309505"/>
            <a:ext cx="7925567" cy="603009"/>
          </a:xfrm>
          <a:prstGeom prst="rect">
            <a:avLst/>
          </a:prstGeom>
        </p:spPr>
        <p:txBody>
          <a:bodyPr lIns="0" tIns="0" rIns="0" bIns="0" rtlCol="0" anchor="t">
            <a:spAutoFit/>
          </a:bodyPr>
          <a:lstStyle/>
          <a:p>
            <a:pPr marL="0" lvl="0" indent="0" algn="l">
              <a:lnSpc>
                <a:spcPts val="2466"/>
              </a:lnSpc>
            </a:pPr>
            <a:r>
              <a:rPr lang="en-US" sz="1761" b="1">
                <a:solidFill>
                  <a:srgbClr val="373737"/>
                </a:solidFill>
                <a:latin typeface="Inter Medium"/>
                <a:ea typeface="Inter Medium"/>
                <a:cs typeface="Inter Medium"/>
                <a:sym typeface="Inter Medium"/>
              </a:rPr>
              <a:t>R</a:t>
            </a:r>
            <a:r>
              <a:rPr lang="en-US" sz="1761" b="1" u="none">
                <a:solidFill>
                  <a:srgbClr val="373737"/>
                </a:solidFill>
                <a:latin typeface="Inter Medium"/>
                <a:ea typeface="Inter Medium"/>
                <a:cs typeface="Inter Medium"/>
                <a:sym typeface="Inter Medium"/>
              </a:rPr>
              <a:t>eceive performance predictions before exams, allowing time to adjust habits and strategies for better outcomes</a:t>
            </a:r>
          </a:p>
        </p:txBody>
      </p:sp>
      <p:sp>
        <p:nvSpPr>
          <p:cNvPr id="30" name="TextBox 30"/>
          <p:cNvSpPr txBox="1"/>
          <p:nvPr/>
        </p:nvSpPr>
        <p:spPr>
          <a:xfrm>
            <a:off x="2862464" y="7151512"/>
            <a:ext cx="7925567" cy="603009"/>
          </a:xfrm>
          <a:prstGeom prst="rect">
            <a:avLst/>
          </a:prstGeom>
        </p:spPr>
        <p:txBody>
          <a:bodyPr lIns="0" tIns="0" rIns="0" bIns="0" rtlCol="0" anchor="t">
            <a:spAutoFit/>
          </a:bodyPr>
          <a:lstStyle/>
          <a:p>
            <a:pPr marL="0" lvl="0" indent="0" algn="l">
              <a:lnSpc>
                <a:spcPts val="2466"/>
              </a:lnSpc>
            </a:pPr>
            <a:r>
              <a:rPr lang="en-US" sz="1761" b="1">
                <a:solidFill>
                  <a:srgbClr val="373737"/>
                </a:solidFill>
                <a:latin typeface="Inter Medium"/>
                <a:ea typeface="Inter Medium"/>
                <a:cs typeface="Inter Medium"/>
                <a:sym typeface="Inter Medium"/>
              </a:rPr>
              <a:t>Und</a:t>
            </a:r>
            <a:r>
              <a:rPr lang="en-US" sz="1761" b="1" u="none">
                <a:solidFill>
                  <a:srgbClr val="373737"/>
                </a:solidFill>
                <a:latin typeface="Inter Medium"/>
                <a:ea typeface="Inter Medium"/>
                <a:cs typeface="Inter Medium"/>
                <a:sym typeface="Inter Medium"/>
              </a:rPr>
              <a:t>erstanding concrete connections between lifestyle choices and academic results promotes healthier habits</a:t>
            </a:r>
          </a:p>
        </p:txBody>
      </p:sp>
      <p:sp>
        <p:nvSpPr>
          <p:cNvPr id="31" name="TextBox 31"/>
          <p:cNvSpPr txBox="1"/>
          <p:nvPr/>
        </p:nvSpPr>
        <p:spPr>
          <a:xfrm>
            <a:off x="2862464" y="8969641"/>
            <a:ext cx="7925567" cy="603009"/>
          </a:xfrm>
          <a:prstGeom prst="rect">
            <a:avLst/>
          </a:prstGeom>
        </p:spPr>
        <p:txBody>
          <a:bodyPr lIns="0" tIns="0" rIns="0" bIns="0" rtlCol="0" anchor="t">
            <a:spAutoFit/>
          </a:bodyPr>
          <a:lstStyle/>
          <a:p>
            <a:pPr marL="0" lvl="0" indent="0" algn="l">
              <a:lnSpc>
                <a:spcPts val="2466"/>
              </a:lnSpc>
            </a:pPr>
            <a:r>
              <a:rPr lang="en-US" sz="1761" b="1">
                <a:solidFill>
                  <a:srgbClr val="373737"/>
                </a:solidFill>
                <a:latin typeface="Inter Medium"/>
                <a:ea typeface="Inter Medium"/>
                <a:cs typeface="Inter Medium"/>
                <a:sym typeface="Inter Medium"/>
              </a:rPr>
              <a:t>I</a:t>
            </a:r>
            <a:r>
              <a:rPr lang="en-US" sz="1761" b="1" u="none">
                <a:solidFill>
                  <a:srgbClr val="373737"/>
                </a:solidFill>
                <a:latin typeface="Inter Medium"/>
                <a:ea typeface="Inter Medium"/>
                <a:cs typeface="Inter Medium"/>
                <a:sym typeface="Inter Medium"/>
              </a:rPr>
              <a:t>nstitutions can analyze patterns across student populations to identify systemic issues and implement targeted support programs</a:t>
            </a:r>
          </a:p>
        </p:txBody>
      </p:sp>
      <p:sp>
        <p:nvSpPr>
          <p:cNvPr id="32" name="TextBox 32"/>
          <p:cNvSpPr txBox="1"/>
          <p:nvPr/>
        </p:nvSpPr>
        <p:spPr>
          <a:xfrm>
            <a:off x="2209879" y="2986847"/>
            <a:ext cx="5486321" cy="448841"/>
          </a:xfrm>
          <a:prstGeom prst="rect">
            <a:avLst/>
          </a:prstGeom>
        </p:spPr>
        <p:txBody>
          <a:bodyPr wrap="square" lIns="0" tIns="0" rIns="0" bIns="0" rtlCol="0" anchor="t">
            <a:spAutoFit/>
          </a:bodyPr>
          <a:lstStyle/>
          <a:p>
            <a:pPr marL="0" lvl="0" indent="0" algn="ctr">
              <a:lnSpc>
                <a:spcPts val="3465"/>
              </a:lnSpc>
            </a:pPr>
            <a:r>
              <a:rPr lang="en-US" sz="3500" spc="42" dirty="0">
                <a:solidFill>
                  <a:srgbClr val="373737"/>
                </a:solidFill>
                <a:latin typeface="Marykate"/>
                <a:ea typeface="Marykate"/>
                <a:cs typeface="Marykate"/>
                <a:sym typeface="Marykate"/>
              </a:rPr>
              <a:t>HABIT OPTIMIZATION</a:t>
            </a:r>
          </a:p>
        </p:txBody>
      </p:sp>
      <p:sp>
        <p:nvSpPr>
          <p:cNvPr id="33" name="TextBox 33"/>
          <p:cNvSpPr txBox="1"/>
          <p:nvPr/>
        </p:nvSpPr>
        <p:spPr>
          <a:xfrm>
            <a:off x="2367118" y="4778010"/>
            <a:ext cx="4218588" cy="464820"/>
          </a:xfrm>
          <a:prstGeom prst="rect">
            <a:avLst/>
          </a:prstGeom>
        </p:spPr>
        <p:txBody>
          <a:bodyPr wrap="square" lIns="0" tIns="0" rIns="0" bIns="0" rtlCol="0" anchor="t">
            <a:spAutoFit/>
          </a:bodyPr>
          <a:lstStyle/>
          <a:p>
            <a:pPr marL="0" lvl="0" indent="0" algn="ctr">
              <a:lnSpc>
                <a:spcPts val="3465"/>
              </a:lnSpc>
            </a:pPr>
            <a:r>
              <a:rPr lang="en-US" sz="3500" spc="42" dirty="0">
                <a:solidFill>
                  <a:srgbClr val="373737"/>
                </a:solidFill>
                <a:latin typeface="Marykate"/>
                <a:ea typeface="Marykate"/>
                <a:cs typeface="Marykate"/>
                <a:sym typeface="Marykate"/>
              </a:rPr>
              <a:t>EARLY WARNING</a:t>
            </a:r>
          </a:p>
        </p:txBody>
      </p:sp>
      <p:sp>
        <p:nvSpPr>
          <p:cNvPr id="34" name="TextBox 34"/>
          <p:cNvSpPr txBox="1"/>
          <p:nvPr/>
        </p:nvSpPr>
        <p:spPr>
          <a:xfrm>
            <a:off x="2667000" y="6616413"/>
            <a:ext cx="5562600" cy="448841"/>
          </a:xfrm>
          <a:prstGeom prst="rect">
            <a:avLst/>
          </a:prstGeom>
        </p:spPr>
        <p:txBody>
          <a:bodyPr wrap="square" lIns="0" tIns="0" rIns="0" bIns="0" rtlCol="0" anchor="t">
            <a:spAutoFit/>
          </a:bodyPr>
          <a:lstStyle/>
          <a:p>
            <a:pPr marL="0" lvl="0" indent="0">
              <a:lnSpc>
                <a:spcPts val="3465"/>
              </a:lnSpc>
            </a:pPr>
            <a:r>
              <a:rPr lang="en-US" sz="3200" spc="42" dirty="0">
                <a:solidFill>
                  <a:srgbClr val="373737"/>
                </a:solidFill>
                <a:latin typeface="Marykate"/>
                <a:ea typeface="Marykate"/>
                <a:cs typeface="Marykate"/>
                <a:sym typeface="Marykate"/>
              </a:rPr>
              <a:t>DATA-DRIVEN AWARENESS</a:t>
            </a:r>
          </a:p>
        </p:txBody>
      </p:sp>
      <p:sp>
        <p:nvSpPr>
          <p:cNvPr id="35" name="TextBox 35"/>
          <p:cNvSpPr txBox="1"/>
          <p:nvPr/>
        </p:nvSpPr>
        <p:spPr>
          <a:xfrm>
            <a:off x="2209879" y="8434542"/>
            <a:ext cx="6172121" cy="448841"/>
          </a:xfrm>
          <a:prstGeom prst="rect">
            <a:avLst/>
          </a:prstGeom>
        </p:spPr>
        <p:txBody>
          <a:bodyPr wrap="square" lIns="0" tIns="0" rIns="0" bIns="0" rtlCol="0" anchor="t">
            <a:spAutoFit/>
          </a:bodyPr>
          <a:lstStyle/>
          <a:p>
            <a:pPr marL="0" lvl="0" indent="0" algn="ctr">
              <a:lnSpc>
                <a:spcPts val="3465"/>
              </a:lnSpc>
            </a:pPr>
            <a:r>
              <a:rPr lang="en-US" sz="3500" spc="42" dirty="0">
                <a:solidFill>
                  <a:srgbClr val="373737"/>
                </a:solidFill>
                <a:latin typeface="Marykate"/>
                <a:ea typeface="Marykate"/>
                <a:cs typeface="Marykate"/>
                <a:sym typeface="Marykate"/>
              </a:rPr>
              <a:t>EDUCATIONAL INSIGHTS</a:t>
            </a:r>
          </a:p>
        </p:txBody>
      </p:sp>
      <p:sp>
        <p:nvSpPr>
          <p:cNvPr id="36" name="Freeform 36"/>
          <p:cNvSpPr/>
          <p:nvPr/>
        </p:nvSpPr>
        <p:spPr>
          <a:xfrm>
            <a:off x="11528977" y="238197"/>
            <a:ext cx="6590199" cy="9891481"/>
          </a:xfrm>
          <a:custGeom>
            <a:avLst/>
            <a:gdLst/>
            <a:ahLst/>
            <a:cxnLst/>
            <a:rect l="l" t="t" r="r" b="b"/>
            <a:pathLst>
              <a:path w="6590199" h="9891481">
                <a:moveTo>
                  <a:pt x="0" y="0"/>
                </a:moveTo>
                <a:lnTo>
                  <a:pt x="6590199" y="0"/>
                </a:lnTo>
                <a:lnTo>
                  <a:pt x="6590199" y="9891481"/>
                </a:lnTo>
                <a:lnTo>
                  <a:pt x="0" y="9891481"/>
                </a:lnTo>
                <a:lnTo>
                  <a:pt x="0" y="0"/>
                </a:lnTo>
                <a:close/>
              </a:path>
            </a:pathLst>
          </a:custGeom>
          <a:blipFill>
            <a:blip r:embed="rId3"/>
            <a:stretch>
              <a:fillRect/>
            </a:stretch>
          </a:blipFill>
        </p:spPr>
      </p:sp>
      <p:sp>
        <p:nvSpPr>
          <p:cNvPr id="37" name="TextBox 37"/>
          <p:cNvSpPr txBox="1"/>
          <p:nvPr/>
        </p:nvSpPr>
        <p:spPr>
          <a:xfrm>
            <a:off x="913140" y="3423708"/>
            <a:ext cx="1032619" cy="848424"/>
          </a:xfrm>
          <a:prstGeom prst="rect">
            <a:avLst/>
          </a:prstGeom>
        </p:spPr>
        <p:txBody>
          <a:bodyPr lIns="0" tIns="0" rIns="0" bIns="0" rtlCol="0" anchor="t">
            <a:spAutoFit/>
          </a:bodyPr>
          <a:lstStyle/>
          <a:p>
            <a:pPr algn="ctr">
              <a:lnSpc>
                <a:spcPts val="6668"/>
              </a:lnSpc>
            </a:pPr>
            <a:r>
              <a:rPr lang="en-US" sz="5556" spc="194">
                <a:solidFill>
                  <a:srgbClr val="373737"/>
                </a:solidFill>
                <a:latin typeface="Marykate"/>
                <a:ea typeface="Marykate"/>
                <a:cs typeface="Marykate"/>
                <a:sym typeface="Marykate"/>
              </a:rPr>
              <a:t>01</a:t>
            </a:r>
          </a:p>
        </p:txBody>
      </p:sp>
      <p:sp>
        <p:nvSpPr>
          <p:cNvPr id="38" name="TextBox 38"/>
          <p:cNvSpPr txBox="1"/>
          <p:nvPr/>
        </p:nvSpPr>
        <p:spPr>
          <a:xfrm>
            <a:off x="913140" y="5057941"/>
            <a:ext cx="1032619" cy="848424"/>
          </a:xfrm>
          <a:prstGeom prst="rect">
            <a:avLst/>
          </a:prstGeom>
        </p:spPr>
        <p:txBody>
          <a:bodyPr lIns="0" tIns="0" rIns="0" bIns="0" rtlCol="0" anchor="t">
            <a:spAutoFit/>
          </a:bodyPr>
          <a:lstStyle/>
          <a:p>
            <a:pPr algn="ctr">
              <a:lnSpc>
                <a:spcPts val="6668"/>
              </a:lnSpc>
            </a:pPr>
            <a:r>
              <a:rPr lang="en-US" sz="5556" spc="194">
                <a:solidFill>
                  <a:srgbClr val="373737"/>
                </a:solidFill>
                <a:latin typeface="Marykate"/>
                <a:ea typeface="Marykate"/>
                <a:cs typeface="Marykate"/>
                <a:sym typeface="Marykate"/>
              </a:rPr>
              <a:t>02</a:t>
            </a:r>
          </a:p>
        </p:txBody>
      </p:sp>
      <p:sp>
        <p:nvSpPr>
          <p:cNvPr id="39" name="TextBox 39"/>
          <p:cNvSpPr txBox="1"/>
          <p:nvPr/>
        </p:nvSpPr>
        <p:spPr>
          <a:xfrm>
            <a:off x="913140" y="6852323"/>
            <a:ext cx="1032619" cy="848424"/>
          </a:xfrm>
          <a:prstGeom prst="rect">
            <a:avLst/>
          </a:prstGeom>
        </p:spPr>
        <p:txBody>
          <a:bodyPr lIns="0" tIns="0" rIns="0" bIns="0" rtlCol="0" anchor="t">
            <a:spAutoFit/>
          </a:bodyPr>
          <a:lstStyle/>
          <a:p>
            <a:pPr algn="ctr">
              <a:lnSpc>
                <a:spcPts val="6668"/>
              </a:lnSpc>
            </a:pPr>
            <a:r>
              <a:rPr lang="en-US" sz="5556" spc="194">
                <a:solidFill>
                  <a:srgbClr val="373737"/>
                </a:solidFill>
                <a:latin typeface="Marykate"/>
                <a:ea typeface="Marykate"/>
                <a:cs typeface="Marykate"/>
                <a:sym typeface="Marykate"/>
              </a:rPr>
              <a:t>03</a:t>
            </a:r>
          </a:p>
        </p:txBody>
      </p:sp>
      <p:sp>
        <p:nvSpPr>
          <p:cNvPr id="40" name="TextBox 40"/>
          <p:cNvSpPr txBox="1"/>
          <p:nvPr/>
        </p:nvSpPr>
        <p:spPr>
          <a:xfrm>
            <a:off x="913140" y="8698934"/>
            <a:ext cx="1032619" cy="848424"/>
          </a:xfrm>
          <a:prstGeom prst="rect">
            <a:avLst/>
          </a:prstGeom>
        </p:spPr>
        <p:txBody>
          <a:bodyPr lIns="0" tIns="0" rIns="0" bIns="0" rtlCol="0" anchor="t">
            <a:spAutoFit/>
          </a:bodyPr>
          <a:lstStyle/>
          <a:p>
            <a:pPr algn="ctr">
              <a:lnSpc>
                <a:spcPts val="6668"/>
              </a:lnSpc>
            </a:pPr>
            <a:r>
              <a:rPr lang="en-US" sz="5556" spc="194">
                <a:solidFill>
                  <a:srgbClr val="373737"/>
                </a:solidFill>
                <a:latin typeface="Marykate"/>
                <a:ea typeface="Marykate"/>
                <a:cs typeface="Marykate"/>
                <a:sym typeface="Marykate"/>
              </a:rPr>
              <a:t>04</a:t>
            </a:r>
          </a:p>
        </p:txBody>
      </p:sp>
      <p:grpSp>
        <p:nvGrpSpPr>
          <p:cNvPr id="41" name="Group 41"/>
          <p:cNvGrpSpPr/>
          <p:nvPr/>
        </p:nvGrpSpPr>
        <p:grpSpPr>
          <a:xfrm>
            <a:off x="0" y="0"/>
            <a:ext cx="247650" cy="10287000"/>
            <a:chOff x="0" y="0"/>
            <a:chExt cx="65225" cy="2709333"/>
          </a:xfrm>
        </p:grpSpPr>
        <p:sp>
          <p:nvSpPr>
            <p:cNvPr id="42" name="Freeform 42"/>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43" name="TextBox 43"/>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44" name="TextBox 44"/>
          <p:cNvSpPr txBox="1"/>
          <p:nvPr/>
        </p:nvSpPr>
        <p:spPr>
          <a:xfrm>
            <a:off x="1662985" y="990600"/>
            <a:ext cx="9923697" cy="1099185"/>
          </a:xfrm>
          <a:prstGeom prst="rect">
            <a:avLst/>
          </a:prstGeom>
        </p:spPr>
        <p:txBody>
          <a:bodyPr lIns="0" tIns="0" rIns="0" bIns="0" rtlCol="0" anchor="t">
            <a:spAutoFit/>
          </a:bodyPr>
          <a:lstStyle/>
          <a:p>
            <a:pPr marL="0" lvl="0" indent="0" algn="ctr">
              <a:lnSpc>
                <a:spcPts val="6719"/>
              </a:lnSpc>
            </a:pPr>
            <a:r>
              <a:rPr lang="en-US" sz="6999" spc="-419">
                <a:solidFill>
                  <a:srgbClr val="0B4E7C"/>
                </a:solidFill>
                <a:latin typeface="Rustic Printed"/>
                <a:ea typeface="Rustic Printed"/>
                <a:cs typeface="Rustic Printed"/>
                <a:sym typeface="Rustic Printed"/>
              </a:rPr>
              <a:t>EXPECTED BENEFITS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606</Words>
  <Application>Microsoft Office PowerPoint</Application>
  <PresentationFormat>Custom</PresentationFormat>
  <Paragraphs>121</Paragraphs>
  <Slides>11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Arial</vt:lpstr>
      <vt:lpstr>Inter Medium</vt:lpstr>
      <vt:lpstr>Inter</vt:lpstr>
      <vt:lpstr>TT Firs Neue</vt:lpstr>
      <vt:lpstr>DM Sans Bold</vt:lpstr>
      <vt:lpstr>Poppins</vt:lpstr>
      <vt:lpstr>Arimo</vt:lpstr>
      <vt:lpstr>Roboto</vt:lpstr>
      <vt:lpstr>DM Sans</vt:lpstr>
      <vt:lpstr>Rustic Printed</vt:lpstr>
      <vt:lpstr>Calibri</vt:lpstr>
      <vt:lpstr>Marykate</vt:lpstr>
      <vt:lpstr>Poppins Bold</vt:lpstr>
      <vt:lpstr>Inter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Performance Prediction</dc:title>
  <dc:creator>SAGNIK</dc:creator>
  <cp:lastModifiedBy>SAGNIK</cp:lastModifiedBy>
  <cp:revision>6</cp:revision>
  <dcterms:created xsi:type="dcterms:W3CDTF">2006-08-16T00:00:00Z</dcterms:created>
  <dcterms:modified xsi:type="dcterms:W3CDTF">2026-02-20T07:42:52Z</dcterms:modified>
  <dc:identifier>DAHBYIglrTM</dc:identifier>
</cp:coreProperties>
</file>